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34"/>
  </p:notesMasterIdLst>
  <p:handoutMasterIdLst>
    <p:handoutMasterId r:id="rId35"/>
  </p:handoutMasterIdLst>
  <p:sldIdLst>
    <p:sldId id="577" r:id="rId2"/>
    <p:sldId id="609" r:id="rId3"/>
    <p:sldId id="579" r:id="rId4"/>
    <p:sldId id="580" r:id="rId5"/>
    <p:sldId id="581" r:id="rId6"/>
    <p:sldId id="582" r:id="rId7"/>
    <p:sldId id="583" r:id="rId8"/>
    <p:sldId id="584" r:id="rId9"/>
    <p:sldId id="585" r:id="rId10"/>
    <p:sldId id="586" r:id="rId11"/>
    <p:sldId id="587" r:id="rId12"/>
    <p:sldId id="588" r:id="rId13"/>
    <p:sldId id="589" r:id="rId14"/>
    <p:sldId id="590" r:id="rId15"/>
    <p:sldId id="591" r:id="rId16"/>
    <p:sldId id="592" r:id="rId17"/>
    <p:sldId id="593" r:id="rId18"/>
    <p:sldId id="594" r:id="rId19"/>
    <p:sldId id="595" r:id="rId20"/>
    <p:sldId id="596" r:id="rId21"/>
    <p:sldId id="597" r:id="rId22"/>
    <p:sldId id="598" r:id="rId23"/>
    <p:sldId id="599" r:id="rId24"/>
    <p:sldId id="600" r:id="rId25"/>
    <p:sldId id="601" r:id="rId26"/>
    <p:sldId id="602" r:id="rId27"/>
    <p:sldId id="603" r:id="rId28"/>
    <p:sldId id="604" r:id="rId29"/>
    <p:sldId id="605" r:id="rId30"/>
    <p:sldId id="606" r:id="rId31"/>
    <p:sldId id="607" r:id="rId32"/>
    <p:sldId id="608" r:id="rId33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FF"/>
    <a:srgbClr val="626947"/>
    <a:srgbClr val="CCFF99"/>
    <a:srgbClr val="336600"/>
    <a:srgbClr val="CC9900"/>
    <a:srgbClr val="BBE0E3"/>
    <a:srgbClr val="FFCC00"/>
    <a:srgbClr val="990033"/>
    <a:srgbClr val="A50021"/>
    <a:srgbClr val="99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63" autoAdjust="0"/>
    <p:restoredTop sz="91908" autoAdjust="0"/>
  </p:normalViewPr>
  <p:slideViewPr>
    <p:cSldViewPr snapToGrid="0">
      <p:cViewPr varScale="1">
        <p:scale>
          <a:sx n="102" d="100"/>
          <a:sy n="102" d="100"/>
        </p:scale>
        <p:origin x="1308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248"/>
    </p:cViewPr>
  </p:sorterViewPr>
  <p:notesViewPr>
    <p:cSldViewPr snapToGrid="0">
      <p:cViewPr varScale="1">
        <p:scale>
          <a:sx n="56" d="100"/>
          <a:sy n="56" d="100"/>
        </p:scale>
        <p:origin x="-1932" y="-102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Relationship Id="rId4" Type="http://schemas.openxmlformats.org/officeDocument/2006/relationships/image" Target="../media/image1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75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587" y="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75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19474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75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587" y="9119474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charset="0"/>
              </a:defRPr>
            </a:lvl1pPr>
          </a:lstStyle>
          <a:p>
            <a:pPr>
              <a:defRPr/>
            </a:pPr>
            <a:fld id="{3AA550B2-7C52-4093-98F4-AEDF810126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49091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587" y="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520" y="4560570"/>
            <a:ext cx="5852160" cy="4320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88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19474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88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587" y="9119474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charset="0"/>
              </a:defRPr>
            </a:lvl1pPr>
          </a:lstStyle>
          <a:p>
            <a:pPr>
              <a:defRPr/>
            </a:pPr>
            <a:fld id="{24426504-9ACB-4A09-8698-8580701B38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01119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2313"/>
            <a:ext cx="4800600" cy="3600450"/>
          </a:xfrm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668" y="4560570"/>
            <a:ext cx="5367867" cy="431887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7251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7388"/>
            <a:ext cx="4572000" cy="3429000"/>
          </a:xfrm>
          <a:ln/>
        </p:spPr>
      </p:sp>
      <p:sp>
        <p:nvSpPr>
          <p:cNvPr id="165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343400"/>
            <a:ext cx="5032375" cy="41132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622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2313"/>
            <a:ext cx="4800600" cy="3600450"/>
          </a:xfrm>
          <a:ln/>
        </p:spPr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668" y="4560570"/>
            <a:ext cx="5367867" cy="431887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54099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81125" y="758825"/>
            <a:ext cx="5040313" cy="3779838"/>
          </a:xfrm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38580" y="4788598"/>
            <a:ext cx="5725725" cy="453481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29425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81125" y="758825"/>
            <a:ext cx="5040313" cy="3779838"/>
          </a:xfrm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38580" y="4788598"/>
            <a:ext cx="5725725" cy="453481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76526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81125" y="758825"/>
            <a:ext cx="5040313" cy="3779838"/>
          </a:xfrm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38580" y="4788598"/>
            <a:ext cx="5725725" cy="453481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34110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81125" y="758825"/>
            <a:ext cx="5040313" cy="3779838"/>
          </a:xfrm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38580" y="4788598"/>
            <a:ext cx="5725725" cy="453481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414023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700088"/>
            <a:ext cx="4651375" cy="3489325"/>
          </a:xfrm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367" y="4420315"/>
            <a:ext cx="5151195" cy="418605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817913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81125" y="758825"/>
            <a:ext cx="5040313" cy="3779838"/>
          </a:xfrm>
          <a:ln/>
        </p:spPr>
      </p:sp>
      <p:sp>
        <p:nvSpPr>
          <p:cNvPr id="368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38580" y="4788598"/>
            <a:ext cx="5725725" cy="453481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722130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81125" y="758825"/>
            <a:ext cx="5040313" cy="3779838"/>
          </a:xfrm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38580" y="4788598"/>
            <a:ext cx="5725725" cy="453481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578685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81125" y="758825"/>
            <a:ext cx="5040313" cy="3779838"/>
          </a:xfrm>
          <a:ln/>
        </p:spPr>
      </p:sp>
      <p:sp>
        <p:nvSpPr>
          <p:cNvPr id="165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38580" y="4788598"/>
            <a:ext cx="5725725" cy="453481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9545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81125" y="758825"/>
            <a:ext cx="5040313" cy="3779838"/>
          </a:xfrm>
          <a:ln/>
        </p:spPr>
      </p:sp>
      <p:sp>
        <p:nvSpPr>
          <p:cNvPr id="165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38580" y="4788598"/>
            <a:ext cx="5725725" cy="453481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33354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81125" y="758825"/>
            <a:ext cx="5040313" cy="3779838"/>
          </a:xfrm>
          <a:ln/>
        </p:spPr>
      </p:sp>
      <p:sp>
        <p:nvSpPr>
          <p:cNvPr id="165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38580" y="4788598"/>
            <a:ext cx="5725725" cy="453481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00249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2313"/>
            <a:ext cx="4800600" cy="3600450"/>
          </a:xfrm>
          <a:ln/>
        </p:spPr>
      </p:sp>
      <p:sp>
        <p:nvSpPr>
          <p:cNvPr id="165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669" y="4560571"/>
            <a:ext cx="5367867" cy="431887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1982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2313"/>
            <a:ext cx="4800600" cy="3600450"/>
          </a:xfrm>
          <a:ln/>
        </p:spPr>
      </p:sp>
      <p:sp>
        <p:nvSpPr>
          <p:cNvPr id="165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669" y="4560571"/>
            <a:ext cx="5367867" cy="431887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60564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2313"/>
            <a:ext cx="4800600" cy="3600450"/>
          </a:xfrm>
          <a:ln/>
        </p:spPr>
      </p:sp>
      <p:sp>
        <p:nvSpPr>
          <p:cNvPr id="165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669" y="4560571"/>
            <a:ext cx="5367867" cy="431887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90469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2313"/>
            <a:ext cx="4800600" cy="3600450"/>
          </a:xfrm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669" y="4560571"/>
            <a:ext cx="5367867" cy="431887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710848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2313"/>
            <a:ext cx="4800600" cy="3600450"/>
          </a:xfrm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669" y="4560571"/>
            <a:ext cx="5367867" cy="431887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774404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7388"/>
            <a:ext cx="4572000" cy="3429000"/>
          </a:xfrm>
          <a:ln/>
        </p:spPr>
      </p:sp>
      <p:sp>
        <p:nvSpPr>
          <p:cNvPr id="165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343400"/>
            <a:ext cx="5032375" cy="41132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49065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2313"/>
            <a:ext cx="4800600" cy="3600450"/>
          </a:xfrm>
          <a:ln/>
        </p:spPr>
      </p:sp>
      <p:sp>
        <p:nvSpPr>
          <p:cNvPr id="165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669" y="4560571"/>
            <a:ext cx="5367867" cy="431887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95198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2313"/>
            <a:ext cx="4800600" cy="3600450"/>
          </a:xfrm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669" y="4560571"/>
            <a:ext cx="5367867" cy="431887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688053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2313"/>
            <a:ext cx="4800600" cy="3600450"/>
          </a:xfrm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669" y="4560571"/>
            <a:ext cx="5367867" cy="431887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53037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81125" y="758825"/>
            <a:ext cx="5040313" cy="3779838"/>
          </a:xfrm>
          <a:ln/>
        </p:spPr>
      </p:sp>
      <p:sp>
        <p:nvSpPr>
          <p:cNvPr id="165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38580" y="4788598"/>
            <a:ext cx="5725725" cy="453481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887729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81125" y="758825"/>
            <a:ext cx="5040313" cy="3779838"/>
          </a:xfrm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38580" y="4788598"/>
            <a:ext cx="5725725" cy="453481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050383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81125" y="758825"/>
            <a:ext cx="5040313" cy="3779838"/>
          </a:xfrm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38580" y="4788598"/>
            <a:ext cx="5725725" cy="453481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6323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2313"/>
            <a:ext cx="4800600" cy="3600450"/>
          </a:xfrm>
          <a:ln/>
        </p:spPr>
      </p:sp>
      <p:sp>
        <p:nvSpPr>
          <p:cNvPr id="265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669" y="4560571"/>
            <a:ext cx="5367867" cy="431887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9389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2313"/>
            <a:ext cx="4800600" cy="3600450"/>
          </a:xfrm>
          <a:ln/>
        </p:spPr>
      </p:sp>
      <p:sp>
        <p:nvSpPr>
          <p:cNvPr id="269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669" y="4560571"/>
            <a:ext cx="5367867" cy="431887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0232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2313"/>
            <a:ext cx="4800600" cy="3600450"/>
          </a:xfrm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669" y="4560571"/>
            <a:ext cx="5367867" cy="431887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02691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2313"/>
            <a:ext cx="4800600" cy="3600450"/>
          </a:xfrm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669" y="4560571"/>
            <a:ext cx="5367867" cy="431887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42657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35088" y="744538"/>
            <a:ext cx="4953000" cy="3714750"/>
          </a:xfrm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14624" y="4705276"/>
            <a:ext cx="5593652" cy="445591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5807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81125" y="758825"/>
            <a:ext cx="5040313" cy="3779838"/>
          </a:xfrm>
          <a:ln/>
        </p:spPr>
      </p:sp>
      <p:sp>
        <p:nvSpPr>
          <p:cNvPr id="165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38580" y="4788598"/>
            <a:ext cx="5725725" cy="453481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056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143002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0480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323218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E1F56D-CC40-47C3-896C-90CF71511257}" type="slidenum">
              <a:rPr lang="en-US"/>
              <a:pPr>
                <a:defRPr/>
              </a:pPr>
              <a:t>‹#›</a:t>
            </a:fld>
            <a:r>
              <a:rPr lang="en-US"/>
              <a:t>1/22</a:t>
            </a:r>
          </a:p>
        </p:txBody>
      </p:sp>
    </p:spTree>
    <p:extLst>
      <p:ext uri="{BB962C8B-B14F-4D97-AF65-F5344CB8AC3E}">
        <p14:creationId xmlns:p14="http://schemas.microsoft.com/office/powerpoint/2010/main" val="5337846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6477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6477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7DAFC6-B405-4EE6-8489-89028EB7BDFD}" type="slidenum">
              <a:rPr lang="en-US"/>
              <a:pPr>
                <a:defRPr/>
              </a:pPr>
              <a:t>‹#›</a:t>
            </a:fld>
            <a:r>
              <a:rPr lang="en-US"/>
              <a:t>1/22</a:t>
            </a:r>
          </a:p>
        </p:txBody>
      </p:sp>
    </p:spTree>
    <p:extLst>
      <p:ext uri="{BB962C8B-B14F-4D97-AF65-F5344CB8AC3E}">
        <p14:creationId xmlns:p14="http://schemas.microsoft.com/office/powerpoint/2010/main" val="7358495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2"/>
            <a:ext cx="8229600" cy="50323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66800"/>
            <a:ext cx="4038600" cy="5638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066800"/>
            <a:ext cx="4038600" cy="2743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62400"/>
            <a:ext cx="4038600" cy="2743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0CD459-D0B6-44AE-9F07-74B010330154}" type="slidenum">
              <a:rPr lang="en-US"/>
              <a:pPr>
                <a:defRPr/>
              </a:pPr>
              <a:t>‹#›</a:t>
            </a:fld>
            <a:r>
              <a:rPr lang="en-US"/>
              <a:t>1/22</a:t>
            </a:r>
          </a:p>
        </p:txBody>
      </p:sp>
    </p:spTree>
    <p:extLst>
      <p:ext uri="{BB962C8B-B14F-4D97-AF65-F5344CB8AC3E}">
        <p14:creationId xmlns:p14="http://schemas.microsoft.com/office/powerpoint/2010/main" val="29223134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229600" y="6400800"/>
            <a:ext cx="533400" cy="2286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BD8572-4884-4B19-AE5D-926369F9331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86060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B0E7DD-1E21-4E90-AD34-76BB712B39E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01322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4AF8CE-7739-4E06-8607-A4612022DB3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35339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66800"/>
            <a:ext cx="4038600" cy="5638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4038600" cy="5638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D511D7-4414-40F5-AD70-FB91F46BD4E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18093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1EAF36-51D4-481A-BC50-66841B9B0FB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09928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F3A6E5-DBA9-41E5-BB22-B04AE4560A6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26025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solidFill>
          <a:srgbClr val="C00000">
            <a:alpha val="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229600" y="6400800"/>
            <a:ext cx="533400" cy="2286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BD8572-4884-4B19-AE5D-926369F9331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28602"/>
            <a:ext cx="8229600" cy="503239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21292" y="1066800"/>
            <a:ext cx="8165507" cy="523999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669393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BD8572-4884-4B19-AE5D-926369F9331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35195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CEDB85-8493-442A-8AAC-52998F06DEF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62169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microsoft.com/office/2007/relationships/hdphoto" Target="../media/hdphoto1.wdp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>
            <a:alpha val="1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2"/>
            <a:ext cx="8229600" cy="503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66800"/>
            <a:ext cx="82296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 Click to edit Master text styles</a:t>
            </a:r>
          </a:p>
          <a:p>
            <a:pPr lvl="1"/>
            <a:r>
              <a:rPr lang="en-US" dirty="0"/>
              <a:t> Second level</a:t>
            </a:r>
          </a:p>
          <a:p>
            <a:pPr lvl="2"/>
            <a:r>
              <a:rPr lang="en-US" dirty="0"/>
              <a:t> Third level</a:t>
            </a:r>
          </a:p>
          <a:p>
            <a:pPr lvl="3"/>
            <a:r>
              <a:rPr lang="en-US" dirty="0"/>
              <a:t> Fourth level</a:t>
            </a:r>
          </a:p>
          <a:p>
            <a:pPr lvl="4"/>
            <a:r>
              <a:rPr lang="en-US" dirty="0"/>
              <a:t> Fifth level</a:t>
            </a: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C0595AAF-05F7-4BA1-8724-F5F68C94B96B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screen">
            <a:alphaModFix amt="10000"/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3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8793" y="1124236"/>
            <a:ext cx="6502334" cy="5114640"/>
          </a:xfrm>
          <a:prstGeom prst="rect">
            <a:avLst/>
          </a:prstGeom>
          <a:ln>
            <a:noFill/>
          </a:ln>
        </p:spPr>
      </p:pic>
      <p:sp>
        <p:nvSpPr>
          <p:cNvPr id="9220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619875"/>
            <a:ext cx="533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 i="1">
                <a:solidFill>
                  <a:srgbClr val="008000"/>
                </a:solidFill>
                <a:latin typeface="Arial" charset="0"/>
              </a:defRPr>
            </a:lvl1pPr>
          </a:lstStyle>
          <a:p>
            <a:pPr>
              <a:defRPr/>
            </a:pPr>
            <a:fld id="{9D56F10A-A844-4534-9628-956B27507EE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29" name="Line 5"/>
          <p:cNvSpPr>
            <a:spLocks noChangeShapeType="1"/>
          </p:cNvSpPr>
          <p:nvPr/>
        </p:nvSpPr>
        <p:spPr bwMode="auto">
          <a:xfrm>
            <a:off x="457200" y="958851"/>
            <a:ext cx="8229600" cy="0"/>
          </a:xfrm>
          <a:prstGeom prst="line">
            <a:avLst/>
          </a:prstGeom>
          <a:noFill/>
          <a:ln w="508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447BE353-34FF-4425-BC8D-FEAA21593AA7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2037" y="49873"/>
            <a:ext cx="1215126" cy="80103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0" y="6296311"/>
            <a:ext cx="1563429" cy="552163"/>
          </a:xfrm>
          <a:prstGeom prst="rect">
            <a:avLst/>
          </a:prstGeom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715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6" r:id="rId1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 i="0">
          <a:solidFill>
            <a:srgbClr val="336699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336699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336699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336699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336699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 i="1">
          <a:solidFill>
            <a:srgbClr val="336699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 i="1">
          <a:solidFill>
            <a:srgbClr val="336699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 i="1">
          <a:solidFill>
            <a:srgbClr val="336699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 i="1">
          <a:solidFill>
            <a:srgbClr val="336699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§"/>
        <a:defRPr sz="2400" b="1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33CC33"/>
        </a:buClr>
        <a:buFont typeface="Arial" charset="0"/>
        <a:buChar char="–"/>
        <a:defRPr sz="2000" b="1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660066"/>
        </a:buClr>
        <a:buChar char="•"/>
        <a:defRPr b="1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996600"/>
        </a:buClr>
        <a:buFont typeface="Arial" charset="0"/>
        <a:buChar char="–"/>
        <a:defRPr sz="1600" b="1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9900"/>
        </a:buClr>
        <a:buFont typeface="Arial" charset="0"/>
        <a:buChar char="»"/>
        <a:defRPr sz="1600" b="1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9900"/>
        </a:buClr>
        <a:buFont typeface="Arial" charset="0"/>
        <a:buChar char="»"/>
        <a:defRPr sz="1600" b="1">
          <a:solidFill>
            <a:schemeClr val="accent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9900"/>
        </a:buClr>
        <a:buFont typeface="Arial" charset="0"/>
        <a:buChar char="»"/>
        <a:defRPr sz="1600" b="1">
          <a:solidFill>
            <a:schemeClr val="accent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9900"/>
        </a:buClr>
        <a:buFont typeface="Arial" charset="0"/>
        <a:buChar char="»"/>
        <a:defRPr sz="1600" b="1">
          <a:solidFill>
            <a:schemeClr val="accent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9900"/>
        </a:buClr>
        <a:buFont typeface="Arial" charset="0"/>
        <a:buChar char="»"/>
        <a:defRPr sz="1600" b="1">
          <a:solidFill>
            <a:schemeClr val="accent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28.pn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7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26.png"/><Relationship Id="rId9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9.png"/><Relationship Id="rId5" Type="http://schemas.openxmlformats.org/officeDocument/2006/relationships/image" Target="../media/image37.png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39.png"/><Relationship Id="rId4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microsoft.com/office/2007/relationships/media" Target="../media/media1.mp4"/><Relationship Id="rId7" Type="http://schemas.openxmlformats.org/officeDocument/2006/relationships/image" Target="../media/image12.png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6" Type="http://schemas.openxmlformats.org/officeDocument/2006/relationships/notesSlide" Target="../notesSlides/notesSlide20.xml"/><Relationship Id="rId5" Type="http://schemas.openxmlformats.org/officeDocument/2006/relationships/slideLayout" Target="../slideLayouts/slideLayout4.xml"/><Relationship Id="rId4" Type="http://schemas.openxmlformats.org/officeDocument/2006/relationships/video" Target="../media/media1.mp4"/><Relationship Id="rId9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notesSlide" Target="../notesSlides/notesSlide2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59.png"/><Relationship Id="rId2" Type="http://schemas.openxmlformats.org/officeDocument/2006/relationships/video" Target="../media/media4.mp4"/><Relationship Id="rId1" Type="http://schemas.microsoft.com/office/2007/relationships/media" Target="../media/media4.mp4"/><Relationship Id="rId6" Type="http://schemas.openxmlformats.org/officeDocument/2006/relationships/image" Target="../media/image58.png"/><Relationship Id="rId5" Type="http://schemas.openxmlformats.org/officeDocument/2006/relationships/image" Target="../media/image46.png"/><Relationship Id="rId4" Type="http://schemas.openxmlformats.org/officeDocument/2006/relationships/notesSlide" Target="../notesSlides/notesSlide2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63.png"/><Relationship Id="rId7" Type="http://schemas.openxmlformats.org/officeDocument/2006/relationships/image" Target="../media/image6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13" Type="http://schemas.openxmlformats.org/officeDocument/2006/relationships/image" Target="../media/image9.wmf"/><Relationship Id="rId3" Type="http://schemas.openxmlformats.org/officeDocument/2006/relationships/video" Target="../media/media1.mp4"/><Relationship Id="rId7" Type="http://schemas.openxmlformats.org/officeDocument/2006/relationships/image" Target="../media/image12.png"/><Relationship Id="rId12" Type="http://schemas.openxmlformats.org/officeDocument/2006/relationships/oleObject" Target="../embeddings/oleObject3.bin"/><Relationship Id="rId2" Type="http://schemas.microsoft.com/office/2007/relationships/media" Target="../media/media1.mp4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png"/><Relationship Id="rId11" Type="http://schemas.openxmlformats.org/officeDocument/2006/relationships/image" Target="../media/image8.wmf"/><Relationship Id="rId5" Type="http://schemas.openxmlformats.org/officeDocument/2006/relationships/notesSlide" Target="../notesSlides/notesSlide3.xml"/><Relationship Id="rId15" Type="http://schemas.openxmlformats.org/officeDocument/2006/relationships/image" Target="../media/image10.wmf"/><Relationship Id="rId10" Type="http://schemas.openxmlformats.org/officeDocument/2006/relationships/oleObject" Target="../embeddings/oleObject2.bin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7.wmf"/><Relationship Id="rId14" Type="http://schemas.openxmlformats.org/officeDocument/2006/relationships/oleObject" Target="../embeddings/oleObject4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3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8000">
              <a:srgbClr val="FF0000">
                <a:alpha val="0"/>
                <a:lumMod val="0"/>
                <a:lumOff val="100000"/>
              </a:srgbClr>
            </a:gs>
            <a:gs pos="68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90239" y="917082"/>
            <a:ext cx="8519461" cy="5028837"/>
          </a:xfrm>
        </p:spPr>
        <p:txBody>
          <a:bodyPr/>
          <a:lstStyle/>
          <a:p>
            <a:pPr eaLnBrk="1" hangingPunct="1"/>
            <a:r>
              <a:rPr lang="en-US" sz="4000" i="0" dirty="0">
                <a:solidFill>
                  <a:schemeClr val="bg1"/>
                </a:solidFill>
              </a:rPr>
              <a:t/>
            </a:r>
            <a:br>
              <a:rPr lang="en-US" sz="4000" i="0" dirty="0">
                <a:solidFill>
                  <a:schemeClr val="bg1"/>
                </a:solidFill>
              </a:rPr>
            </a:br>
            <a:r>
              <a:rPr lang="en-US" sz="4000" i="0" dirty="0">
                <a:solidFill>
                  <a:schemeClr val="bg1"/>
                </a:solidFill>
              </a:rPr>
              <a:t/>
            </a:r>
            <a:br>
              <a:rPr lang="en-US" sz="4000" i="0" dirty="0">
                <a:solidFill>
                  <a:schemeClr val="bg1"/>
                </a:solidFill>
              </a:rPr>
            </a:br>
            <a:r>
              <a:rPr lang="en-US" sz="2800" i="0" dirty="0">
                <a:solidFill>
                  <a:schemeClr val="bg1"/>
                </a:solidFill>
              </a:rPr>
              <a:t>Tutorial 1</a:t>
            </a:r>
            <a:br>
              <a:rPr lang="en-US" sz="2800" i="0" dirty="0">
                <a:solidFill>
                  <a:schemeClr val="bg1"/>
                </a:solidFill>
              </a:rPr>
            </a:br>
            <a:r>
              <a:rPr lang="en-US" i="0" dirty="0">
                <a:solidFill>
                  <a:schemeClr val="bg1"/>
                </a:solidFill>
              </a:rPr>
              <a:t>Learning Topology Optimization Through Examples and Case Studies</a:t>
            </a:r>
            <a:br>
              <a:rPr lang="en-US" i="0" dirty="0">
                <a:solidFill>
                  <a:schemeClr val="bg1"/>
                </a:solidFill>
              </a:rPr>
            </a:br>
            <a:r>
              <a:rPr lang="en-US" i="0" dirty="0">
                <a:solidFill>
                  <a:schemeClr val="bg1"/>
                </a:solidFill>
              </a:rPr>
              <a:t/>
            </a:r>
            <a:br>
              <a:rPr lang="en-US" i="0" dirty="0">
                <a:solidFill>
                  <a:schemeClr val="bg1"/>
                </a:solidFill>
              </a:rPr>
            </a:br>
            <a:r>
              <a:rPr lang="en-US" i="0" dirty="0">
                <a:solidFill>
                  <a:schemeClr val="bg1"/>
                </a:solidFill>
              </a:rPr>
              <a:t/>
            </a:r>
            <a:br>
              <a:rPr lang="en-US" i="0" dirty="0">
                <a:solidFill>
                  <a:schemeClr val="bg1"/>
                </a:solidFill>
              </a:rPr>
            </a:br>
            <a:r>
              <a:rPr lang="en-US" sz="2800" i="0" dirty="0">
                <a:solidFill>
                  <a:schemeClr val="bg1"/>
                </a:solidFill>
              </a:rPr>
              <a:t/>
            </a:r>
            <a:br>
              <a:rPr lang="en-US" sz="2800" i="0" dirty="0">
                <a:solidFill>
                  <a:schemeClr val="bg1"/>
                </a:solidFill>
              </a:rPr>
            </a:br>
            <a:endParaRPr lang="en-US" sz="2800" i="0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DAE22D0-7A6A-41B0-A5EA-345B90F208E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019"/>
          <a:stretch/>
        </p:blipFill>
        <p:spPr>
          <a:xfrm>
            <a:off x="2371607" y="4095750"/>
            <a:ext cx="4185274" cy="171922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E0F9AC2-4613-4C7F-9BD7-E67D225F81A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0035" y="125968"/>
            <a:ext cx="3133726" cy="105502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A430D81C-01B9-41E1-919F-0E3868524B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400" y="175972"/>
            <a:ext cx="3467108" cy="1230993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C0B7D4E6-C5AE-4DCB-8F00-7FEB75D9FE4C}"/>
              </a:ext>
            </a:extLst>
          </p:cNvPr>
          <p:cNvSpPr txBox="1"/>
          <p:nvPr/>
        </p:nvSpPr>
        <p:spPr>
          <a:xfrm>
            <a:off x="6438900" y="6362700"/>
            <a:ext cx="3133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3366FF"/>
                </a:solidFill>
              </a:rPr>
              <a:t>August 18, 2019</a:t>
            </a:r>
          </a:p>
        </p:txBody>
      </p:sp>
    </p:spTree>
    <p:extLst>
      <p:ext uri="{BB962C8B-B14F-4D97-AF65-F5344CB8AC3E}">
        <p14:creationId xmlns:p14="http://schemas.microsoft.com/office/powerpoint/2010/main" val="2503446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28602"/>
            <a:ext cx="8229600" cy="503239"/>
          </a:xfrm>
        </p:spPr>
        <p:txBody>
          <a:bodyPr/>
          <a:lstStyle/>
          <a:p>
            <a:pPr eaLnBrk="1" hangingPunct="1"/>
            <a:r>
              <a:rPr lang="en-US" sz="2800" dirty="0"/>
              <a:t>Current TO Strategies</a:t>
            </a:r>
          </a:p>
        </p:txBody>
      </p:sp>
      <p:cxnSp>
        <p:nvCxnSpPr>
          <p:cNvPr id="5" name="Elbow Connector 4"/>
          <p:cNvCxnSpPr>
            <a:stCxn id="8" idx="2"/>
            <a:endCxn id="6" idx="0"/>
          </p:cNvCxnSpPr>
          <p:nvPr/>
        </p:nvCxnSpPr>
        <p:spPr>
          <a:xfrm rot="5400000">
            <a:off x="2389235" y="1633876"/>
            <a:ext cx="1847201" cy="2844792"/>
          </a:xfrm>
          <a:prstGeom prst="bentConnector3">
            <a:avLst>
              <a:gd name="adj1" fmla="val 50000"/>
            </a:avLst>
          </a:prstGeom>
          <a:ln w="3810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84019" y="3979873"/>
            <a:ext cx="23374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+mj-lt"/>
              </a:rPr>
              <a:t>Homogenization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645413" y="1671007"/>
            <a:ext cx="19984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+mj-lt"/>
              </a:rPr>
              <a:t>TO Strategies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177177" y="3961399"/>
            <a:ext cx="9541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+mj-lt"/>
              </a:rPr>
              <a:t>SIMP</a:t>
            </a:r>
          </a:p>
        </p:txBody>
      </p:sp>
      <p:cxnSp>
        <p:nvCxnSpPr>
          <p:cNvPr id="12" name="Elbow Connector 11"/>
          <p:cNvCxnSpPr>
            <a:endCxn id="21" idx="0"/>
          </p:cNvCxnSpPr>
          <p:nvPr/>
        </p:nvCxnSpPr>
        <p:spPr>
          <a:xfrm rot="16200000" flipH="1">
            <a:off x="3200118" y="3516102"/>
            <a:ext cx="890592" cy="1"/>
          </a:xfrm>
          <a:prstGeom prst="bentConnector3">
            <a:avLst>
              <a:gd name="adj1" fmla="val 50000"/>
            </a:avLst>
          </a:prstGeom>
          <a:ln w="3810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4999303" y="3995169"/>
            <a:ext cx="14141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+mj-lt"/>
              </a:rPr>
              <a:t>Level-Set</a:t>
            </a:r>
          </a:p>
        </p:txBody>
      </p:sp>
      <p:cxnSp>
        <p:nvCxnSpPr>
          <p:cNvPr id="27" name="Elbow Connector 26"/>
          <p:cNvCxnSpPr>
            <a:stCxn id="8" idx="2"/>
            <a:endCxn id="25" idx="0"/>
          </p:cNvCxnSpPr>
          <p:nvPr/>
        </p:nvCxnSpPr>
        <p:spPr>
          <a:xfrm rot="16200000" flipH="1">
            <a:off x="4307595" y="2560308"/>
            <a:ext cx="1862497" cy="1007224"/>
          </a:xfrm>
          <a:prstGeom prst="bentConnector3">
            <a:avLst>
              <a:gd name="adj1" fmla="val 50000"/>
            </a:avLst>
          </a:prstGeom>
          <a:ln w="3810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6721452" y="3989417"/>
            <a:ext cx="19111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+mj-lt"/>
              </a:rPr>
              <a:t>Evolutionary</a:t>
            </a:r>
          </a:p>
        </p:txBody>
      </p:sp>
      <p:cxnSp>
        <p:nvCxnSpPr>
          <p:cNvPr id="33" name="Elbow Connector 32"/>
          <p:cNvCxnSpPr>
            <a:endCxn id="32" idx="0"/>
          </p:cNvCxnSpPr>
          <p:nvPr/>
        </p:nvCxnSpPr>
        <p:spPr>
          <a:xfrm>
            <a:off x="5742455" y="3062879"/>
            <a:ext cx="1919319" cy="926538"/>
          </a:xfrm>
          <a:prstGeom prst="bentConnector2">
            <a:avLst/>
          </a:prstGeom>
          <a:ln w="3810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5196472" y="5187259"/>
            <a:ext cx="10495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3366FF"/>
                </a:solidFill>
                <a:latin typeface="+mj-lt"/>
              </a:rPr>
              <a:t>Pareto</a:t>
            </a:r>
          </a:p>
        </p:txBody>
      </p:sp>
      <p:sp>
        <p:nvSpPr>
          <p:cNvPr id="14" name="Oval 13"/>
          <p:cNvSpPr/>
          <p:nvPr/>
        </p:nvSpPr>
        <p:spPr>
          <a:xfrm>
            <a:off x="4954600" y="5134637"/>
            <a:ext cx="1549139" cy="56810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5742455" y="4380634"/>
            <a:ext cx="0" cy="730425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D511D7-4414-40F5-AD70-FB91F46BD4E4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9405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4868" name="Group 4"/>
          <p:cNvGrpSpPr>
            <a:grpSpLocks/>
          </p:cNvGrpSpPr>
          <p:nvPr/>
        </p:nvGrpSpPr>
        <p:grpSpPr bwMode="auto">
          <a:xfrm>
            <a:off x="185055" y="1286398"/>
            <a:ext cx="3771900" cy="1917700"/>
            <a:chOff x="192" y="752"/>
            <a:chExt cx="2376" cy="1208"/>
          </a:xfrm>
        </p:grpSpPr>
        <p:sp>
          <p:nvSpPr>
            <p:cNvPr id="164869" name="Rectangle 5" descr="Wide upward diagonal"/>
            <p:cNvSpPr>
              <a:spLocks noChangeArrowheads="1"/>
            </p:cNvSpPr>
            <p:nvPr/>
          </p:nvSpPr>
          <p:spPr bwMode="auto">
            <a:xfrm>
              <a:off x="192" y="754"/>
              <a:ext cx="124" cy="1206"/>
            </a:xfrm>
            <a:prstGeom prst="rect">
              <a:avLst/>
            </a:prstGeom>
            <a:pattFill prst="wdUpDiag">
              <a:fgClr>
                <a:schemeClr val="tx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870" name="Rectangle 6"/>
            <p:cNvSpPr>
              <a:spLocks noChangeArrowheads="1"/>
            </p:cNvSpPr>
            <p:nvPr/>
          </p:nvSpPr>
          <p:spPr bwMode="auto">
            <a:xfrm>
              <a:off x="272" y="752"/>
              <a:ext cx="2296" cy="1200"/>
            </a:xfrm>
            <a:prstGeom prst="rect">
              <a:avLst/>
            </a:prstGeom>
            <a:solidFill>
              <a:srgbClr val="FFCC99"/>
            </a:solidFill>
            <a:ln w="25400">
              <a:solidFill>
                <a:srgbClr val="000000"/>
              </a:solidFill>
              <a:miter lim="800000"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i="1" dirty="0"/>
            </a:p>
          </p:txBody>
        </p:sp>
        <p:sp>
          <p:nvSpPr>
            <p:cNvPr id="164871" name="Line 7"/>
            <p:cNvSpPr>
              <a:spLocks noChangeShapeType="1"/>
            </p:cNvSpPr>
            <p:nvPr/>
          </p:nvSpPr>
          <p:spPr bwMode="auto">
            <a:xfrm>
              <a:off x="2560" y="1339"/>
              <a:ext cx="7" cy="398"/>
            </a:xfrm>
            <a:prstGeom prst="line">
              <a:avLst/>
            </a:prstGeom>
            <a:ln w="57150">
              <a:headEnd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10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28600"/>
            <a:ext cx="8229600" cy="503238"/>
          </a:xfrm>
        </p:spPr>
        <p:txBody>
          <a:bodyPr/>
          <a:lstStyle/>
          <a:p>
            <a:pPr eaLnBrk="1" hangingPunct="1"/>
            <a:r>
              <a:rPr lang="en-US" sz="2800" dirty="0"/>
              <a:t>Intuition …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941181" y="3576352"/>
            <a:ext cx="54328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+mj-lt"/>
              </a:rPr>
              <a:t>Remove material, but keep it stiff!</a:t>
            </a:r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7111" y="1128701"/>
            <a:ext cx="3995000" cy="2538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Multiply 2"/>
          <p:cNvSpPr/>
          <p:nvPr/>
        </p:nvSpPr>
        <p:spPr>
          <a:xfrm>
            <a:off x="6065516" y="3528468"/>
            <a:ext cx="1539089" cy="1971599"/>
          </a:xfrm>
          <a:prstGeom prst="mathMultiply">
            <a:avLst>
              <a:gd name="adj1" fmla="val 7049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10"/>
          <p:cNvSpPr txBox="1">
            <a:spLocks noChangeArrowheads="1"/>
          </p:cNvSpPr>
          <p:nvPr/>
        </p:nvSpPr>
        <p:spPr bwMode="auto">
          <a:xfrm>
            <a:off x="5933137" y="944035"/>
            <a:ext cx="116570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dirty="0">
                <a:solidFill>
                  <a:schemeClr val="bg1"/>
                </a:solidFill>
                <a:latin typeface="+mj-lt"/>
              </a:rPr>
              <a:t>Stress Plot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6585539" y="3476013"/>
            <a:ext cx="2002121" cy="523220"/>
            <a:chOff x="7706279" y="3346504"/>
            <a:chExt cx="2002121" cy="523220"/>
          </a:xfrm>
        </p:grpSpPr>
        <p:sp>
          <p:nvSpPr>
            <p:cNvPr id="4" name="TextBox 3"/>
            <p:cNvSpPr txBox="1"/>
            <p:nvPr/>
          </p:nvSpPr>
          <p:spPr>
            <a:xfrm>
              <a:off x="8432153" y="3346504"/>
              <a:ext cx="127624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chemeClr val="bg1"/>
                  </a:solidFill>
                  <a:latin typeface="+mj-lt"/>
                </a:rPr>
                <a:t>strong!</a:t>
              </a:r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7706279" y="3739674"/>
              <a:ext cx="764565" cy="2466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D511D7-4414-40F5-AD70-FB91F46BD4E4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324755" y="4181292"/>
            <a:ext cx="4047668" cy="2613211"/>
            <a:chOff x="324755" y="4181292"/>
            <a:chExt cx="4047668" cy="2613211"/>
          </a:xfrm>
        </p:grpSpPr>
        <p:grpSp>
          <p:nvGrpSpPr>
            <p:cNvPr id="7" name="Group 6"/>
            <p:cNvGrpSpPr/>
            <p:nvPr/>
          </p:nvGrpSpPr>
          <p:grpSpPr>
            <a:xfrm>
              <a:off x="324755" y="4181292"/>
              <a:ext cx="4047668" cy="2613211"/>
              <a:chOff x="324755" y="4181292"/>
              <a:chExt cx="4047668" cy="2613211"/>
            </a:xfrm>
          </p:grpSpPr>
          <p:grpSp>
            <p:nvGrpSpPr>
              <p:cNvPr id="29" name="Group 4"/>
              <p:cNvGrpSpPr>
                <a:grpSpLocks/>
              </p:cNvGrpSpPr>
              <p:nvPr/>
            </p:nvGrpSpPr>
            <p:grpSpPr bwMode="auto">
              <a:xfrm>
                <a:off x="324755" y="4704512"/>
                <a:ext cx="3771900" cy="1917700"/>
                <a:chOff x="192" y="752"/>
                <a:chExt cx="2376" cy="1208"/>
              </a:xfrm>
            </p:grpSpPr>
            <p:sp>
              <p:nvSpPr>
                <p:cNvPr id="30" name="Rectangle 5" descr="Wide upward diagonal"/>
                <p:cNvSpPr>
                  <a:spLocks noChangeArrowheads="1"/>
                </p:cNvSpPr>
                <p:nvPr/>
              </p:nvSpPr>
              <p:spPr bwMode="auto">
                <a:xfrm>
                  <a:off x="192" y="754"/>
                  <a:ext cx="124" cy="1206"/>
                </a:xfrm>
                <a:prstGeom prst="rect">
                  <a:avLst/>
                </a:prstGeom>
                <a:pattFill prst="wdUpDiag">
                  <a:fgClr>
                    <a:schemeClr val="tx1"/>
                  </a:fgClr>
                  <a:bgClr>
                    <a:schemeClr val="bg1"/>
                  </a:bgClr>
                </a:patt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25400">
                      <a:solidFill>
                        <a:schemeClr val="tx1"/>
                      </a:solidFill>
                      <a:miter lim="800000"/>
                      <a:headEnd/>
                      <a:tailEnd type="none" w="lg" len="lg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" name="Rectangle 6"/>
                <p:cNvSpPr>
                  <a:spLocks noChangeArrowheads="1"/>
                </p:cNvSpPr>
                <p:nvPr/>
              </p:nvSpPr>
              <p:spPr bwMode="auto">
                <a:xfrm>
                  <a:off x="272" y="752"/>
                  <a:ext cx="2296" cy="1200"/>
                </a:xfrm>
                <a:prstGeom prst="rect">
                  <a:avLst/>
                </a:prstGeom>
                <a:solidFill>
                  <a:srgbClr val="FFCC99"/>
                </a:solidFill>
                <a:ln w="25400">
                  <a:solidFill>
                    <a:srgbClr val="000000"/>
                  </a:solidFill>
                  <a:miter lim="800000"/>
                  <a:headEnd/>
                  <a:tailEnd type="none" w="lg" len="lg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i="1" dirty="0"/>
                </a:p>
              </p:txBody>
            </p:sp>
          </p:grpSp>
          <p:grpSp>
            <p:nvGrpSpPr>
              <p:cNvPr id="33" name="Group 32"/>
              <p:cNvGrpSpPr/>
              <p:nvPr/>
            </p:nvGrpSpPr>
            <p:grpSpPr>
              <a:xfrm>
                <a:off x="3822697" y="4514268"/>
                <a:ext cx="549726" cy="2280235"/>
                <a:chOff x="3682997" y="1096154"/>
                <a:chExt cx="549726" cy="2280235"/>
              </a:xfrm>
            </p:grpSpPr>
            <p:sp>
              <p:nvSpPr>
                <p:cNvPr id="34" name="Oval 33"/>
                <p:cNvSpPr/>
                <p:nvPr/>
              </p:nvSpPr>
              <p:spPr>
                <a:xfrm>
                  <a:off x="3682997" y="1096154"/>
                  <a:ext cx="547915" cy="479612"/>
                </a:xfrm>
                <a:prstGeom prst="ellipse">
                  <a:avLst/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" name="Oval 34"/>
                <p:cNvSpPr/>
                <p:nvPr/>
              </p:nvSpPr>
              <p:spPr>
                <a:xfrm>
                  <a:off x="3684808" y="2896777"/>
                  <a:ext cx="547915" cy="479612"/>
                </a:xfrm>
                <a:prstGeom prst="ellipse">
                  <a:avLst/>
                </a:prstGeom>
                <a:solidFill>
                  <a:schemeClr val="accent3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6" name="TextBox 5"/>
              <p:cNvSpPr txBox="1"/>
              <p:nvPr/>
            </p:nvSpPr>
            <p:spPr>
              <a:xfrm>
                <a:off x="2202539" y="4181292"/>
                <a:ext cx="44435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>
                    <a:solidFill>
                      <a:schemeClr val="bg1"/>
                    </a:solidFill>
                  </a:rPr>
                  <a:t>A</a:t>
                </a:r>
              </a:p>
            </p:txBody>
          </p:sp>
        </p:grpSp>
        <p:sp>
          <p:nvSpPr>
            <p:cNvPr id="36" name="Line 7"/>
            <p:cNvSpPr>
              <a:spLocks noChangeShapeType="1"/>
            </p:cNvSpPr>
            <p:nvPr/>
          </p:nvSpPr>
          <p:spPr bwMode="auto">
            <a:xfrm>
              <a:off x="4096654" y="5597434"/>
              <a:ext cx="11113" cy="631825"/>
            </a:xfrm>
            <a:prstGeom prst="line">
              <a:avLst/>
            </a:prstGeom>
            <a:ln w="57150">
              <a:headEnd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737748" y="4094223"/>
            <a:ext cx="3919763" cy="2632765"/>
            <a:chOff x="4737748" y="4094223"/>
            <a:chExt cx="3919763" cy="2632765"/>
          </a:xfrm>
        </p:grpSpPr>
        <p:grpSp>
          <p:nvGrpSpPr>
            <p:cNvPr id="8" name="Group 7"/>
            <p:cNvGrpSpPr/>
            <p:nvPr/>
          </p:nvGrpSpPr>
          <p:grpSpPr>
            <a:xfrm>
              <a:off x="4737748" y="4094223"/>
              <a:ext cx="3919763" cy="2632765"/>
              <a:chOff x="4737748" y="4094223"/>
              <a:chExt cx="3919763" cy="2632765"/>
            </a:xfrm>
          </p:grpSpPr>
          <p:grpSp>
            <p:nvGrpSpPr>
              <p:cNvPr id="39" name="Group 4"/>
              <p:cNvGrpSpPr>
                <a:grpSpLocks/>
              </p:cNvGrpSpPr>
              <p:nvPr/>
            </p:nvGrpSpPr>
            <p:grpSpPr bwMode="auto">
              <a:xfrm>
                <a:off x="4885611" y="4636997"/>
                <a:ext cx="3771900" cy="1917700"/>
                <a:chOff x="192" y="752"/>
                <a:chExt cx="2376" cy="1208"/>
              </a:xfrm>
            </p:grpSpPr>
            <p:sp>
              <p:nvSpPr>
                <p:cNvPr id="40" name="Rectangle 5" descr="Wide upward diagonal"/>
                <p:cNvSpPr>
                  <a:spLocks noChangeArrowheads="1"/>
                </p:cNvSpPr>
                <p:nvPr/>
              </p:nvSpPr>
              <p:spPr bwMode="auto">
                <a:xfrm>
                  <a:off x="192" y="754"/>
                  <a:ext cx="124" cy="1206"/>
                </a:xfrm>
                <a:prstGeom prst="rect">
                  <a:avLst/>
                </a:prstGeom>
                <a:pattFill prst="wdUpDiag">
                  <a:fgClr>
                    <a:schemeClr val="tx1"/>
                  </a:fgClr>
                  <a:bgClr>
                    <a:schemeClr val="bg1"/>
                  </a:bgClr>
                </a:patt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25400">
                      <a:solidFill>
                        <a:schemeClr val="tx1"/>
                      </a:solidFill>
                      <a:miter lim="800000"/>
                      <a:headEnd/>
                      <a:tailEnd type="none" w="lg" len="lg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" name="Rectangle 6"/>
                <p:cNvSpPr>
                  <a:spLocks noChangeArrowheads="1"/>
                </p:cNvSpPr>
                <p:nvPr/>
              </p:nvSpPr>
              <p:spPr bwMode="auto">
                <a:xfrm>
                  <a:off x="272" y="752"/>
                  <a:ext cx="2296" cy="1200"/>
                </a:xfrm>
                <a:prstGeom prst="rect">
                  <a:avLst/>
                </a:prstGeom>
                <a:solidFill>
                  <a:srgbClr val="FFCC99"/>
                </a:solidFill>
                <a:ln w="25400">
                  <a:solidFill>
                    <a:srgbClr val="000000"/>
                  </a:solidFill>
                  <a:miter lim="800000"/>
                  <a:headEnd/>
                  <a:tailEnd type="none" w="lg" len="lg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i="1" dirty="0"/>
                </a:p>
              </p:txBody>
            </p:sp>
          </p:grpSp>
          <p:grpSp>
            <p:nvGrpSpPr>
              <p:cNvPr id="46" name="Group 45"/>
              <p:cNvGrpSpPr/>
              <p:nvPr/>
            </p:nvGrpSpPr>
            <p:grpSpPr>
              <a:xfrm>
                <a:off x="4737748" y="4446753"/>
                <a:ext cx="549726" cy="2280235"/>
                <a:chOff x="3682997" y="1096154"/>
                <a:chExt cx="549726" cy="2280235"/>
              </a:xfrm>
            </p:grpSpPr>
            <p:sp>
              <p:nvSpPr>
                <p:cNvPr id="47" name="Oval 46"/>
                <p:cNvSpPr/>
                <p:nvPr/>
              </p:nvSpPr>
              <p:spPr>
                <a:xfrm>
                  <a:off x="3682997" y="1096154"/>
                  <a:ext cx="547915" cy="479612"/>
                </a:xfrm>
                <a:prstGeom prst="ellipse">
                  <a:avLst/>
                </a:prstGeom>
                <a:solidFill>
                  <a:schemeClr val="accent3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" name="Oval 47"/>
                <p:cNvSpPr/>
                <p:nvPr/>
              </p:nvSpPr>
              <p:spPr>
                <a:xfrm>
                  <a:off x="3684808" y="2896777"/>
                  <a:ext cx="547915" cy="479612"/>
                </a:xfrm>
                <a:prstGeom prst="ellipse">
                  <a:avLst/>
                </a:prstGeom>
                <a:solidFill>
                  <a:schemeClr val="accent3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49" name="TextBox 48"/>
              <p:cNvSpPr txBox="1"/>
              <p:nvPr/>
            </p:nvSpPr>
            <p:spPr>
              <a:xfrm>
                <a:off x="6651489" y="4094223"/>
                <a:ext cx="44435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>
                    <a:solidFill>
                      <a:schemeClr val="bg1"/>
                    </a:solidFill>
                  </a:rPr>
                  <a:t>B</a:t>
                </a:r>
              </a:p>
            </p:txBody>
          </p:sp>
        </p:grpSp>
        <p:sp>
          <p:nvSpPr>
            <p:cNvPr id="37" name="Line 7"/>
            <p:cNvSpPr>
              <a:spLocks noChangeShapeType="1"/>
            </p:cNvSpPr>
            <p:nvPr/>
          </p:nvSpPr>
          <p:spPr bwMode="auto">
            <a:xfrm>
              <a:off x="8646398" y="5597434"/>
              <a:ext cx="11113" cy="631825"/>
            </a:xfrm>
            <a:prstGeom prst="line">
              <a:avLst/>
            </a:prstGeom>
            <a:ln w="57150">
              <a:headEnd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6879190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7637" y="988625"/>
            <a:ext cx="3995000" cy="2538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0050" name="Rectangle 3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z="2800" dirty="0"/>
              <a:t>Topological Sensitivity</a:t>
            </a:r>
          </a:p>
        </p:txBody>
      </p:sp>
      <p:grpSp>
        <p:nvGrpSpPr>
          <p:cNvPr id="27" name="Group 4"/>
          <p:cNvGrpSpPr>
            <a:grpSpLocks/>
          </p:cNvGrpSpPr>
          <p:nvPr/>
        </p:nvGrpSpPr>
        <p:grpSpPr bwMode="auto">
          <a:xfrm>
            <a:off x="230094" y="1108871"/>
            <a:ext cx="3771900" cy="1917700"/>
            <a:chOff x="192" y="752"/>
            <a:chExt cx="2376" cy="1208"/>
          </a:xfrm>
        </p:grpSpPr>
        <p:sp>
          <p:nvSpPr>
            <p:cNvPr id="28" name="Rectangle 5" descr="Wide upward diagonal"/>
            <p:cNvSpPr>
              <a:spLocks noChangeArrowheads="1"/>
            </p:cNvSpPr>
            <p:nvPr/>
          </p:nvSpPr>
          <p:spPr bwMode="auto">
            <a:xfrm>
              <a:off x="192" y="754"/>
              <a:ext cx="124" cy="1206"/>
            </a:xfrm>
            <a:prstGeom prst="rect">
              <a:avLst/>
            </a:prstGeom>
            <a:pattFill prst="wdUpDiag">
              <a:fgClr>
                <a:schemeClr val="tx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Rectangle 6"/>
            <p:cNvSpPr>
              <a:spLocks noChangeArrowheads="1"/>
            </p:cNvSpPr>
            <p:nvPr/>
          </p:nvSpPr>
          <p:spPr bwMode="auto">
            <a:xfrm>
              <a:off x="272" y="752"/>
              <a:ext cx="2296" cy="1200"/>
            </a:xfrm>
            <a:prstGeom prst="rect">
              <a:avLst/>
            </a:prstGeom>
            <a:solidFill>
              <a:srgbClr val="FFCC99"/>
            </a:solidFill>
            <a:ln w="25400">
              <a:solidFill>
                <a:srgbClr val="000000"/>
              </a:solidFill>
              <a:miter lim="800000"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i="1" dirty="0"/>
            </a:p>
          </p:txBody>
        </p:sp>
        <p:sp>
          <p:nvSpPr>
            <p:cNvPr id="30" name="Line 7"/>
            <p:cNvSpPr>
              <a:spLocks noChangeShapeType="1"/>
            </p:cNvSpPr>
            <p:nvPr/>
          </p:nvSpPr>
          <p:spPr bwMode="auto">
            <a:xfrm>
              <a:off x="2560" y="1339"/>
              <a:ext cx="8" cy="390"/>
            </a:xfrm>
            <a:prstGeom prst="line">
              <a:avLst/>
            </a:prstGeom>
            <a:ln w="57150">
              <a:headEnd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/>
            </a:p>
          </p:txBody>
        </p:sp>
      </p:grpSp>
      <p:grpSp>
        <p:nvGrpSpPr>
          <p:cNvPr id="33" name="Group 23"/>
          <p:cNvGrpSpPr>
            <a:grpSpLocks/>
          </p:cNvGrpSpPr>
          <p:nvPr/>
        </p:nvGrpSpPr>
        <p:grpSpPr bwMode="auto">
          <a:xfrm>
            <a:off x="177800" y="3408572"/>
            <a:ext cx="4146550" cy="2538206"/>
            <a:chOff x="112" y="2147"/>
            <a:chExt cx="2820" cy="1775"/>
          </a:xfrm>
        </p:grpSpPr>
        <p:graphicFrame>
          <p:nvGraphicFramePr>
            <p:cNvPr id="34" name="Object 25"/>
            <p:cNvGraphicFramePr>
              <a:graphicFrameLocks noChangeAspect="1"/>
            </p:cNvGraphicFramePr>
            <p:nvPr/>
          </p:nvGraphicFramePr>
          <p:xfrm>
            <a:off x="1404" y="2147"/>
            <a:ext cx="212" cy="2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65" name="Equation" r:id="rId5" imgW="139680" imgH="139680" progId="Equation.DSMT4">
                    <p:embed/>
                  </p:oleObj>
                </mc:Choice>
                <mc:Fallback>
                  <p:oleObj name="Equation" r:id="rId5" imgW="139680" imgH="139680" progId="Equation.DSMT4">
                    <p:embed/>
                    <p:pic>
                      <p:nvPicPr>
                        <p:cNvPr id="34" name="Object 2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04" y="2147"/>
                          <a:ext cx="212" cy="2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35" name="Picture 15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" y="2350"/>
              <a:ext cx="2820" cy="15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36" name="Group 24"/>
          <p:cNvGrpSpPr>
            <a:grpSpLocks/>
          </p:cNvGrpSpPr>
          <p:nvPr/>
        </p:nvGrpSpPr>
        <p:grpSpPr bwMode="auto">
          <a:xfrm>
            <a:off x="3822701" y="5689603"/>
            <a:ext cx="1487488" cy="660400"/>
            <a:chOff x="2600" y="3728"/>
            <a:chExt cx="937" cy="416"/>
          </a:xfrm>
        </p:grpSpPr>
        <p:sp>
          <p:nvSpPr>
            <p:cNvPr id="37" name="Line 16"/>
            <p:cNvSpPr>
              <a:spLocks noChangeShapeType="1"/>
            </p:cNvSpPr>
            <p:nvPr/>
          </p:nvSpPr>
          <p:spPr bwMode="auto">
            <a:xfrm flipH="1" flipV="1">
              <a:off x="2770" y="3728"/>
              <a:ext cx="192" cy="224"/>
            </a:xfrm>
            <a:prstGeom prst="line">
              <a:avLst/>
            </a:prstGeom>
            <a:ln w="38100">
              <a:headEnd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8" name="Text Box 17"/>
            <p:cNvSpPr txBox="1">
              <a:spLocks noChangeArrowheads="1"/>
            </p:cNvSpPr>
            <p:nvPr/>
          </p:nvSpPr>
          <p:spPr bwMode="auto">
            <a:xfrm>
              <a:off x="2896" y="3911"/>
              <a:ext cx="641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0.00004</a:t>
              </a:r>
            </a:p>
          </p:txBody>
        </p:sp>
        <p:sp>
          <p:nvSpPr>
            <p:cNvPr id="39" name="Text Box 20"/>
            <p:cNvSpPr txBox="1">
              <a:spLocks noChangeArrowheads="1"/>
            </p:cNvSpPr>
            <p:nvPr/>
          </p:nvSpPr>
          <p:spPr bwMode="auto">
            <a:xfrm>
              <a:off x="2600" y="3767"/>
              <a:ext cx="257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 dirty="0">
                  <a:solidFill>
                    <a:schemeClr val="bg1"/>
                  </a:solidFill>
                  <a:latin typeface="+mj-lt"/>
                </a:rPr>
                <a:t>A</a:t>
              </a:r>
            </a:p>
          </p:txBody>
        </p:sp>
      </p:grpSp>
      <p:grpSp>
        <p:nvGrpSpPr>
          <p:cNvPr id="40" name="Group 25"/>
          <p:cNvGrpSpPr>
            <a:grpSpLocks/>
          </p:cNvGrpSpPr>
          <p:nvPr/>
        </p:nvGrpSpPr>
        <p:grpSpPr bwMode="auto">
          <a:xfrm>
            <a:off x="152400" y="5689603"/>
            <a:ext cx="982664" cy="660400"/>
            <a:chOff x="96" y="3736"/>
            <a:chExt cx="619" cy="416"/>
          </a:xfrm>
        </p:grpSpPr>
        <p:sp>
          <p:nvSpPr>
            <p:cNvPr id="41" name="Line 18"/>
            <p:cNvSpPr>
              <a:spLocks noChangeShapeType="1"/>
            </p:cNvSpPr>
            <p:nvPr/>
          </p:nvSpPr>
          <p:spPr bwMode="auto">
            <a:xfrm flipH="1" flipV="1">
              <a:off x="218" y="3736"/>
              <a:ext cx="192" cy="224"/>
            </a:xfrm>
            <a:prstGeom prst="line">
              <a:avLst/>
            </a:prstGeom>
            <a:ln w="28575">
              <a:headEnd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42" name="Text Box 19"/>
            <p:cNvSpPr txBox="1">
              <a:spLocks noChangeArrowheads="1"/>
            </p:cNvSpPr>
            <p:nvPr/>
          </p:nvSpPr>
          <p:spPr bwMode="auto">
            <a:xfrm>
              <a:off x="344" y="3919"/>
              <a:ext cx="371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  <a:latin typeface="+mj-lt"/>
                </a:rPr>
                <a:t>1.36</a:t>
              </a:r>
            </a:p>
          </p:txBody>
        </p:sp>
        <p:sp>
          <p:nvSpPr>
            <p:cNvPr id="43" name="Text Box 21"/>
            <p:cNvSpPr txBox="1">
              <a:spLocks noChangeArrowheads="1"/>
            </p:cNvSpPr>
            <p:nvPr/>
          </p:nvSpPr>
          <p:spPr bwMode="auto">
            <a:xfrm>
              <a:off x="96" y="3783"/>
              <a:ext cx="212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2400" b="1" dirty="0">
                  <a:solidFill>
                    <a:schemeClr val="bg1"/>
                  </a:solidFill>
                  <a:latin typeface="+mj-lt"/>
                </a:rPr>
                <a:t>B</a:t>
              </a:r>
            </a:p>
          </p:txBody>
        </p:sp>
      </p:grpSp>
      <p:sp>
        <p:nvSpPr>
          <p:cNvPr id="3" name="Oval 2"/>
          <p:cNvSpPr/>
          <p:nvPr/>
        </p:nvSpPr>
        <p:spPr>
          <a:xfrm>
            <a:off x="2623457" y="1426029"/>
            <a:ext cx="141514" cy="13062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4397376" y="3180471"/>
            <a:ext cx="26597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+mj-lt"/>
              </a:rPr>
              <a:t>Compliance (J) change?</a:t>
            </a:r>
          </a:p>
        </p:txBody>
      </p:sp>
      <p:sp>
        <p:nvSpPr>
          <p:cNvPr id="6" name="Down Arrow 5"/>
          <p:cNvSpPr/>
          <p:nvPr/>
        </p:nvSpPr>
        <p:spPr>
          <a:xfrm rot="3143343">
            <a:off x="3955905" y="2896192"/>
            <a:ext cx="329576" cy="98154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BD8572-4884-4B19-AE5D-926369F9331C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4353524" y="3889029"/>
            <a:ext cx="4790476" cy="2404067"/>
            <a:chOff x="4353524" y="3889029"/>
            <a:chExt cx="4790476" cy="2404067"/>
          </a:xfrm>
        </p:grpSpPr>
        <p:sp>
          <p:nvSpPr>
            <p:cNvPr id="5" name="TextBox 4"/>
            <p:cNvSpPr txBox="1"/>
            <p:nvPr/>
          </p:nvSpPr>
          <p:spPr>
            <a:xfrm>
              <a:off x="6122648" y="5923764"/>
              <a:ext cx="14798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[Novotny 06]</a:t>
              </a:r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353524" y="4828259"/>
              <a:ext cx="4790476" cy="961905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377042" y="3889029"/>
              <a:ext cx="2038095" cy="89523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9918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5" grpId="0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solidFill>
                  <a:srgbClr val="006699"/>
                </a:solidFill>
              </a:rPr>
              <a:t>Visualize in 3-D</a:t>
            </a:r>
            <a:endParaRPr lang="en-US" dirty="0"/>
          </a:p>
        </p:txBody>
      </p:sp>
      <p:pic>
        <p:nvPicPr>
          <p:cNvPr id="341001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319" y="2430983"/>
            <a:ext cx="2300288" cy="124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1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49867" y="1159427"/>
            <a:ext cx="2081193" cy="1084916"/>
          </a:xfrm>
          <a:prstGeom prst="rect">
            <a:avLst/>
          </a:prstGeom>
          <a:solidFill>
            <a:srgbClr val="99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21" name="Picture 4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8205" y="1159427"/>
            <a:ext cx="59721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B0E7DD-1E21-4E90-AD34-76BB712B39E4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0718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solidFill>
                  <a:srgbClr val="006699"/>
                </a:solidFill>
              </a:rPr>
              <a:t>Topological Level-Set</a:t>
            </a:r>
            <a:endParaRPr lang="en-US" dirty="0"/>
          </a:p>
        </p:txBody>
      </p:sp>
      <p:sp>
        <p:nvSpPr>
          <p:cNvPr id="3" name="Rectangle 1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8738" y="953043"/>
            <a:ext cx="5865261" cy="4463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64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477" y="2561760"/>
            <a:ext cx="2993262" cy="1456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B0E7DD-1E21-4E90-AD34-76BB712B39E4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24579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solidFill>
                  <a:srgbClr val="006699"/>
                </a:solidFill>
              </a:rPr>
              <a:t>Topological Level-Set</a:t>
            </a:r>
            <a:endParaRPr lang="en-US" dirty="0"/>
          </a:p>
        </p:txBody>
      </p:sp>
      <p:sp>
        <p:nvSpPr>
          <p:cNvPr id="3" name="Rectangle 1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4592" name="Picture 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165" y="2687136"/>
            <a:ext cx="2794236" cy="1362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93" name="Picture 1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0078" y="1158270"/>
            <a:ext cx="5171121" cy="39502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B0E7DD-1E21-4E90-AD34-76BB712B39E4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60183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solidFill>
                  <a:srgbClr val="006699"/>
                </a:solidFill>
              </a:rPr>
              <a:t>Topological Level-Set</a:t>
            </a:r>
            <a:endParaRPr lang="en-US" dirty="0"/>
          </a:p>
        </p:txBody>
      </p:sp>
      <p:sp>
        <p:nvSpPr>
          <p:cNvPr id="3" name="Rectangle 1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1688" y="1058363"/>
            <a:ext cx="5610225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6" y="2306640"/>
            <a:ext cx="3201352" cy="1561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B0E7DD-1E21-4E90-AD34-76BB712B39E4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00379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/>
              <a:t>Level Set</a:t>
            </a:r>
          </a:p>
        </p:txBody>
      </p:sp>
      <p:pic>
        <p:nvPicPr>
          <p:cNvPr id="34819" name="Picture 3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7950" y="1201738"/>
            <a:ext cx="3837691" cy="4961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19964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5406" y="1120775"/>
            <a:ext cx="4183303" cy="2742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67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Pareto Algorithm </a:t>
            </a:r>
          </a:p>
        </p:txBody>
      </p:sp>
      <p:sp>
        <p:nvSpPr>
          <p:cNvPr id="367621" name="AutoShape 5"/>
          <p:cNvSpPr>
            <a:spLocks noChangeArrowheads="1"/>
          </p:cNvSpPr>
          <p:nvPr/>
        </p:nvSpPr>
        <p:spPr bwMode="auto">
          <a:xfrm>
            <a:off x="569229" y="4248928"/>
            <a:ext cx="1258888" cy="576262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2000" dirty="0">
                <a:solidFill>
                  <a:srgbClr val="2B5481"/>
                </a:solidFill>
                <a:latin typeface="Tahoma" pitchFamily="34" charset="0"/>
              </a:rPr>
              <a:t>Design</a:t>
            </a:r>
          </a:p>
          <a:p>
            <a:pPr algn="ctr" eaLnBrk="0" hangingPunct="0"/>
            <a:r>
              <a:rPr lang="en-US" sz="2000" dirty="0">
                <a:solidFill>
                  <a:srgbClr val="2B5481"/>
                </a:solidFill>
                <a:latin typeface="Tahoma" pitchFamily="34" charset="0"/>
              </a:rPr>
              <a:t>Space</a:t>
            </a:r>
          </a:p>
        </p:txBody>
      </p:sp>
      <p:sp>
        <p:nvSpPr>
          <p:cNvPr id="367624" name="AutoShape 8"/>
          <p:cNvSpPr>
            <a:spLocks noChangeArrowheads="1"/>
          </p:cNvSpPr>
          <p:nvPr/>
        </p:nvSpPr>
        <p:spPr bwMode="auto">
          <a:xfrm>
            <a:off x="2305050" y="4244165"/>
            <a:ext cx="1258887" cy="576263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2000" dirty="0">
                <a:solidFill>
                  <a:srgbClr val="2B5481"/>
                </a:solidFill>
                <a:latin typeface="Tahoma" pitchFamily="34" charset="0"/>
              </a:rPr>
              <a:t>FEA</a:t>
            </a:r>
          </a:p>
        </p:txBody>
      </p:sp>
      <p:cxnSp>
        <p:nvCxnSpPr>
          <p:cNvPr id="367625" name="AutoShape 9"/>
          <p:cNvCxnSpPr>
            <a:cxnSpLocks noChangeShapeType="1"/>
            <a:stCxn id="367621" idx="3"/>
            <a:endCxn id="367624" idx="1"/>
          </p:cNvCxnSpPr>
          <p:nvPr/>
        </p:nvCxnSpPr>
        <p:spPr bwMode="auto">
          <a:xfrm flipV="1">
            <a:off x="1828117" y="4532297"/>
            <a:ext cx="476933" cy="4762"/>
          </a:xfrm>
          <a:prstGeom prst="straightConnector1">
            <a:avLst/>
          </a:prstGeom>
          <a:ln w="38100">
            <a:headEnd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67627" name="AutoShape 11"/>
          <p:cNvSpPr>
            <a:spLocks noChangeArrowheads="1"/>
          </p:cNvSpPr>
          <p:nvPr/>
        </p:nvSpPr>
        <p:spPr bwMode="auto">
          <a:xfrm>
            <a:off x="4412536" y="4248928"/>
            <a:ext cx="1258888" cy="576262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2000" dirty="0" err="1">
                <a:solidFill>
                  <a:srgbClr val="2B5481"/>
                </a:solidFill>
                <a:latin typeface="Tahoma" pitchFamily="34" charset="0"/>
              </a:rPr>
              <a:t>TopSens</a:t>
            </a:r>
            <a:endParaRPr lang="en-US" sz="2000" dirty="0">
              <a:solidFill>
                <a:srgbClr val="2B5481"/>
              </a:solidFill>
              <a:latin typeface="Tahoma" pitchFamily="34" charset="0"/>
            </a:endParaRPr>
          </a:p>
        </p:txBody>
      </p:sp>
      <p:cxnSp>
        <p:nvCxnSpPr>
          <p:cNvPr id="367628" name="AutoShape 12"/>
          <p:cNvCxnSpPr>
            <a:cxnSpLocks noChangeShapeType="1"/>
            <a:stCxn id="367624" idx="3"/>
            <a:endCxn id="367627" idx="1"/>
          </p:cNvCxnSpPr>
          <p:nvPr/>
        </p:nvCxnSpPr>
        <p:spPr bwMode="auto">
          <a:xfrm>
            <a:off x="3563937" y="4532297"/>
            <a:ext cx="848599" cy="4762"/>
          </a:xfrm>
          <a:prstGeom prst="straightConnector1">
            <a:avLst/>
          </a:prstGeom>
          <a:ln w="38100">
            <a:headEnd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7632" name="AutoShape 16"/>
          <p:cNvCxnSpPr>
            <a:cxnSpLocks noChangeShapeType="1"/>
            <a:stCxn id="367627" idx="3"/>
            <a:endCxn id="14" idx="1"/>
          </p:cNvCxnSpPr>
          <p:nvPr/>
        </p:nvCxnSpPr>
        <p:spPr bwMode="auto">
          <a:xfrm flipV="1">
            <a:off x="5671424" y="4532296"/>
            <a:ext cx="631590" cy="4763"/>
          </a:xfrm>
          <a:prstGeom prst="straightConnector1">
            <a:avLst/>
          </a:prstGeom>
          <a:ln w="38100">
            <a:headEnd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67636" name="AutoShape 20"/>
          <p:cNvSpPr>
            <a:spLocks noChangeArrowheads="1"/>
          </p:cNvSpPr>
          <p:nvPr/>
        </p:nvSpPr>
        <p:spPr bwMode="auto">
          <a:xfrm>
            <a:off x="3768448" y="6053794"/>
            <a:ext cx="1667910" cy="672377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2000" dirty="0">
                <a:solidFill>
                  <a:srgbClr val="2B5481"/>
                </a:solidFill>
                <a:latin typeface="Tahoma" pitchFamily="34" charset="0"/>
              </a:rPr>
              <a:t>Decrement</a:t>
            </a:r>
          </a:p>
          <a:p>
            <a:pPr algn="ctr" eaLnBrk="0" hangingPunct="0"/>
            <a:r>
              <a:rPr lang="en-US" sz="2000" dirty="0">
                <a:solidFill>
                  <a:srgbClr val="2B5481"/>
                </a:solidFill>
                <a:latin typeface="Tahoma" pitchFamily="34" charset="0"/>
              </a:rPr>
              <a:t>Volume</a:t>
            </a:r>
          </a:p>
        </p:txBody>
      </p:sp>
      <p:sp>
        <p:nvSpPr>
          <p:cNvPr id="14" name="Diamond 13"/>
          <p:cNvSpPr/>
          <p:nvPr/>
        </p:nvSpPr>
        <p:spPr>
          <a:xfrm>
            <a:off x="6303014" y="3982499"/>
            <a:ext cx="2246356" cy="1099594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3366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Pareto-Optimal?</a:t>
            </a:r>
          </a:p>
        </p:txBody>
      </p:sp>
      <p:cxnSp>
        <p:nvCxnSpPr>
          <p:cNvPr id="19" name="Elbow Connector 18"/>
          <p:cNvCxnSpPr>
            <a:stCxn id="14" idx="3"/>
            <a:endCxn id="367636" idx="3"/>
          </p:cNvCxnSpPr>
          <p:nvPr/>
        </p:nvCxnSpPr>
        <p:spPr>
          <a:xfrm flipH="1">
            <a:off x="5436358" y="4532296"/>
            <a:ext cx="3113012" cy="1857687"/>
          </a:xfrm>
          <a:prstGeom prst="bentConnector3">
            <a:avLst>
              <a:gd name="adj1" fmla="val -7343"/>
            </a:avLst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Elbow Connector 20"/>
          <p:cNvCxnSpPr>
            <a:stCxn id="367636" idx="1"/>
            <a:endCxn id="367624" idx="2"/>
          </p:cNvCxnSpPr>
          <p:nvPr/>
        </p:nvCxnSpPr>
        <p:spPr>
          <a:xfrm rot="10800000">
            <a:off x="2934494" y="4820429"/>
            <a:ext cx="833954" cy="1569555"/>
          </a:xfrm>
          <a:prstGeom prst="bentConnector2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6402998" y="6032035"/>
            <a:ext cx="582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Yes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2934495" y="4820429"/>
            <a:ext cx="4491697" cy="976898"/>
            <a:chOff x="2934495" y="4820429"/>
            <a:chExt cx="4491697" cy="976898"/>
          </a:xfrm>
        </p:grpSpPr>
        <p:sp>
          <p:nvSpPr>
            <p:cNvPr id="45" name="AutoShape 20"/>
            <p:cNvSpPr>
              <a:spLocks noChangeArrowheads="1"/>
            </p:cNvSpPr>
            <p:nvPr/>
          </p:nvSpPr>
          <p:spPr bwMode="auto">
            <a:xfrm>
              <a:off x="4319309" y="5124950"/>
              <a:ext cx="1667910" cy="672377"/>
            </a:xfrm>
            <a:prstGeom prst="roundRect">
              <a:avLst>
                <a:gd name="adj" fmla="val 16667"/>
              </a:avLst>
            </a:prstGeom>
            <a:solidFill>
              <a:srgbClr val="CCFF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2000" dirty="0" err="1">
                  <a:solidFill>
                    <a:schemeClr val="bg1"/>
                  </a:solidFill>
                  <a:latin typeface="Tahoma" pitchFamily="34" charset="0"/>
                </a:rPr>
                <a:t>Recompute</a:t>
              </a:r>
              <a:r>
                <a:rPr lang="en-US" sz="2000" dirty="0">
                  <a:solidFill>
                    <a:schemeClr val="bg1"/>
                  </a:solidFill>
                  <a:latin typeface="Tahoma" pitchFamily="34" charset="0"/>
                </a:rPr>
                <a:t> </a:t>
              </a:r>
              <a:r>
                <a:rPr lang="en-US" sz="2000" dirty="0">
                  <a:solidFill>
                    <a:schemeClr val="bg1"/>
                  </a:solidFill>
                  <a:latin typeface="Symbol" pitchFamily="18" charset="2"/>
                </a:rPr>
                <a:t>t</a:t>
              </a:r>
            </a:p>
          </p:txBody>
        </p:sp>
        <p:cxnSp>
          <p:nvCxnSpPr>
            <p:cNvPr id="25" name="Elbow Connector 24"/>
            <p:cNvCxnSpPr>
              <a:stCxn id="14" idx="2"/>
              <a:endCxn id="45" idx="3"/>
            </p:cNvCxnSpPr>
            <p:nvPr/>
          </p:nvCxnSpPr>
          <p:spPr>
            <a:xfrm rot="5400000">
              <a:off x="6517183" y="4552130"/>
              <a:ext cx="379046" cy="1438973"/>
            </a:xfrm>
            <a:prstGeom prst="bentConnector2">
              <a:avLst/>
            </a:prstGeom>
            <a:ln w="38100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Elbow Connector 29"/>
            <p:cNvCxnSpPr>
              <a:stCxn id="45" idx="1"/>
              <a:endCxn id="367624" idx="2"/>
            </p:cNvCxnSpPr>
            <p:nvPr/>
          </p:nvCxnSpPr>
          <p:spPr>
            <a:xfrm rot="10800000">
              <a:off x="2934495" y="4820429"/>
              <a:ext cx="1384815" cy="640711"/>
            </a:xfrm>
            <a:prstGeom prst="bentConnector2">
              <a:avLst/>
            </a:prstGeom>
            <a:ln w="38100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4" name="TextBox 53"/>
            <p:cNvSpPr txBox="1"/>
            <p:nvPr/>
          </p:nvSpPr>
          <p:spPr>
            <a:xfrm>
              <a:off x="6555398" y="5118568"/>
              <a:ext cx="4924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</a:rPr>
                <a:t>No</a:t>
              </a:r>
            </a:p>
          </p:txBody>
        </p:sp>
      </p:grpSp>
      <p:sp>
        <p:nvSpPr>
          <p:cNvPr id="2" name="Oval 1"/>
          <p:cNvSpPr/>
          <p:nvPr/>
        </p:nvSpPr>
        <p:spPr>
          <a:xfrm>
            <a:off x="8537044" y="3248146"/>
            <a:ext cx="105074" cy="112130"/>
          </a:xfrm>
          <a:prstGeom prst="ellipse">
            <a:avLst/>
          </a:prstGeom>
          <a:solidFill>
            <a:srgbClr val="336600"/>
          </a:solidFill>
          <a:ln>
            <a:solidFill>
              <a:srgbClr val="33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AutoShape 16"/>
          <p:cNvSpPr>
            <a:spLocks noChangeArrowheads="1"/>
          </p:cNvSpPr>
          <p:nvPr/>
        </p:nvSpPr>
        <p:spPr bwMode="auto">
          <a:xfrm>
            <a:off x="8175196" y="3586212"/>
            <a:ext cx="101600" cy="165100"/>
          </a:xfrm>
          <a:prstGeom prst="diamond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3" name="Oval 22"/>
          <p:cNvSpPr/>
          <p:nvPr/>
        </p:nvSpPr>
        <p:spPr>
          <a:xfrm>
            <a:off x="8175966" y="3018399"/>
            <a:ext cx="105074" cy="11213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8171722" y="3223502"/>
            <a:ext cx="105074" cy="112130"/>
          </a:xfrm>
          <a:prstGeom prst="ellipse">
            <a:avLst/>
          </a:prstGeom>
          <a:solidFill>
            <a:srgbClr val="336600"/>
          </a:solidFill>
          <a:ln>
            <a:solidFill>
              <a:srgbClr val="33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7763614" y="3130529"/>
            <a:ext cx="105074" cy="112130"/>
          </a:xfrm>
          <a:prstGeom prst="ellipse">
            <a:avLst/>
          </a:prstGeom>
          <a:solidFill>
            <a:srgbClr val="336600"/>
          </a:solidFill>
          <a:ln>
            <a:solidFill>
              <a:srgbClr val="33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867" y="2492234"/>
            <a:ext cx="2300288" cy="124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Rectangle 27"/>
          <p:cNvSpPr/>
          <p:nvPr/>
        </p:nvSpPr>
        <p:spPr>
          <a:xfrm>
            <a:off x="449867" y="1159427"/>
            <a:ext cx="2081193" cy="1084916"/>
          </a:xfrm>
          <a:prstGeom prst="rect">
            <a:avLst/>
          </a:prstGeom>
          <a:solidFill>
            <a:srgbClr val="99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867" y="1148596"/>
            <a:ext cx="2300288" cy="118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300" y="1021647"/>
            <a:ext cx="2563276" cy="1437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" name="Oval 33"/>
          <p:cNvSpPr/>
          <p:nvPr/>
        </p:nvSpPr>
        <p:spPr>
          <a:xfrm>
            <a:off x="7763614" y="2917941"/>
            <a:ext cx="105074" cy="11213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>
                  <a:lumMod val="65000"/>
                  <a:lumOff val="35000"/>
                </a:schemeClr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5742737"/>
              </p:ext>
            </p:extLst>
          </p:nvPr>
        </p:nvGraphicFramePr>
        <p:xfrm>
          <a:off x="276921" y="3790457"/>
          <a:ext cx="3870874" cy="345696"/>
        </p:xfrm>
        <a:graphic>
          <a:graphicData uri="http://schemas.openxmlformats.org/drawingml/2006/table">
            <a:tbl>
              <a:tblPr/>
              <a:tblGrid>
                <a:gridCol w="1448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259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5696"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bg1"/>
                          </a:solidFill>
                          <a:latin typeface="+mj-lt"/>
                        </a:rPr>
                        <a:t>Suresh, K., “199-line Matlab code for Pareto-Optimal Tracing in </a:t>
                      </a:r>
                    </a:p>
                    <a:p>
                      <a:r>
                        <a:rPr lang="en-US" sz="1100" dirty="0">
                          <a:solidFill>
                            <a:schemeClr val="bg1"/>
                          </a:solidFill>
                          <a:latin typeface="+mj-lt"/>
                        </a:rPr>
                        <a:t>Topology Optimization,” </a:t>
                      </a:r>
                      <a:r>
                        <a:rPr lang="en-US" sz="1100" b="1" dirty="0">
                          <a:solidFill>
                            <a:schemeClr val="bg1"/>
                          </a:solidFill>
                          <a:latin typeface="+mj-lt"/>
                        </a:rPr>
                        <a:t>JSMO</a:t>
                      </a:r>
                      <a:r>
                        <a:rPr lang="en-US" sz="1100" dirty="0">
                          <a:solidFill>
                            <a:schemeClr val="bg1"/>
                          </a:solidFill>
                          <a:latin typeface="+mj-lt"/>
                        </a:rPr>
                        <a:t>. Vol. 42, No. 5, 2010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5" name="Rectangle 12"/>
          <p:cNvSpPr>
            <a:spLocks noChangeArrowheads="1"/>
          </p:cNvSpPr>
          <p:nvPr/>
        </p:nvSpPr>
        <p:spPr bwMode="auto">
          <a:xfrm>
            <a:off x="326258" y="4955255"/>
            <a:ext cx="5177641" cy="1524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57200" indent="-457200" eaLnBrk="1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bg1"/>
                </a:solidFill>
              </a:rPr>
              <a:t>Filtering</a:t>
            </a:r>
          </a:p>
          <a:p>
            <a:pPr marL="457200" indent="-457200" eaLnBrk="1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bg1"/>
                </a:solidFill>
              </a:rPr>
              <a:t>Adaptive</a:t>
            </a:r>
          </a:p>
          <a:p>
            <a:pPr marL="457200" indent="-457200" eaLnBrk="1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bg1"/>
                </a:solidFill>
              </a:rPr>
              <a:t>…</a:t>
            </a:r>
          </a:p>
          <a:p>
            <a:pPr marL="457200" indent="-457200" eaLnBrk="1" hangingPunct="1">
              <a:spcBef>
                <a:spcPct val="20000"/>
              </a:spcBef>
              <a:buClr>
                <a:schemeClr val="hlink"/>
              </a:buClr>
              <a:buSzPct val="80000"/>
              <a:buFont typeface="+mj-lt"/>
              <a:buAutoNum type="arabicPeriod"/>
            </a:pP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D511D7-4414-40F5-AD70-FB91F46BD4E4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8975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7627" grpId="0" animBg="1"/>
      <p:bldP spid="367636" grpId="0" animBg="1"/>
      <p:bldP spid="14" grpId="0" animBg="1"/>
      <p:bldP spid="31" grpId="0"/>
      <p:bldP spid="22" grpId="0" animBg="1"/>
      <p:bldP spid="23" grpId="0" animBg="1"/>
      <p:bldP spid="24" grpId="0" animBg="1"/>
      <p:bldP spid="26" grpId="0" animBg="1"/>
      <p:bldP spid="34" grpId="0" animBg="1"/>
      <p:bldP spid="3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solidFill>
                  <a:srgbClr val="006699"/>
                </a:solidFill>
              </a:rPr>
              <a:t>Pareto Optimal Designs</a:t>
            </a:r>
            <a:endParaRPr lang="en-US" dirty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5713" y="1258888"/>
            <a:ext cx="6403975" cy="511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9513" y="1090613"/>
            <a:ext cx="2540000" cy="1389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93" name="Line 5"/>
          <p:cNvSpPr>
            <a:spLocks noChangeShapeType="1"/>
          </p:cNvSpPr>
          <p:nvPr/>
        </p:nvSpPr>
        <p:spPr bwMode="auto">
          <a:xfrm flipH="1">
            <a:off x="1881188" y="1554163"/>
            <a:ext cx="561975" cy="3667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1275" y="3243263"/>
            <a:ext cx="2525713" cy="141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95" name="Line 7"/>
          <p:cNvSpPr>
            <a:spLocks noChangeShapeType="1"/>
          </p:cNvSpPr>
          <p:nvPr/>
        </p:nvSpPr>
        <p:spPr bwMode="auto">
          <a:xfrm flipH="1">
            <a:off x="6111875" y="4624388"/>
            <a:ext cx="276225" cy="495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pic>
        <p:nvPicPr>
          <p:cNvPr id="12296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638" y="2430463"/>
            <a:ext cx="2381250" cy="129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97" name="Line 9"/>
          <p:cNvSpPr>
            <a:spLocks noChangeShapeType="1"/>
          </p:cNvSpPr>
          <p:nvPr/>
        </p:nvSpPr>
        <p:spPr bwMode="auto">
          <a:xfrm flipH="1">
            <a:off x="4519613" y="3722688"/>
            <a:ext cx="261937" cy="587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0" name="Rectangle 14"/>
          <p:cNvSpPr>
            <a:spLocks noChangeArrowheads="1"/>
          </p:cNvSpPr>
          <p:nvPr/>
        </p:nvSpPr>
        <p:spPr bwMode="auto">
          <a:xfrm>
            <a:off x="1799011" y="3951288"/>
            <a:ext cx="4450976" cy="117801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/>
          <a:lstStyle/>
          <a:p>
            <a:pPr marL="457200" indent="-457200" eaLnBrk="1" hangingPunct="1">
              <a:spcBef>
                <a:spcPct val="20000"/>
              </a:spcBef>
              <a:buSzPct val="80000"/>
              <a:buFont typeface="+mj-lt"/>
              <a:buAutoNum type="arabicPeriod"/>
            </a:pPr>
            <a:r>
              <a:rPr lang="en-US" sz="2000" dirty="0">
                <a:solidFill>
                  <a:schemeClr val="bg1"/>
                </a:solidFill>
                <a:latin typeface="+mj-lt"/>
              </a:rPr>
              <a:t>Multiple optimal topologies</a:t>
            </a:r>
          </a:p>
          <a:p>
            <a:pPr marL="457200" indent="-457200" eaLnBrk="1" hangingPunct="1">
              <a:spcBef>
                <a:spcPct val="20000"/>
              </a:spcBef>
              <a:buSzPct val="80000"/>
              <a:buFont typeface="+mj-lt"/>
              <a:buAutoNum type="arabicPeriod"/>
            </a:pPr>
            <a:r>
              <a:rPr lang="en-US" sz="2000" dirty="0">
                <a:solidFill>
                  <a:schemeClr val="bg1"/>
                </a:solidFill>
                <a:latin typeface="+mj-lt"/>
              </a:rPr>
              <a:t>Well conditioned K matrix</a:t>
            </a:r>
          </a:p>
          <a:p>
            <a:pPr marL="457200" indent="-457200" eaLnBrk="1" hangingPunct="1">
              <a:spcBef>
                <a:spcPct val="20000"/>
              </a:spcBef>
              <a:buSzPct val="80000"/>
              <a:buFont typeface="+mj-lt"/>
              <a:buAutoNum type="arabicPeriod"/>
            </a:pPr>
            <a:r>
              <a:rPr lang="en-US" sz="2000" dirty="0">
                <a:solidFill>
                  <a:schemeClr val="bg1"/>
                </a:solidFill>
                <a:latin typeface="+mj-lt"/>
              </a:rPr>
              <a:t>Well defined boundary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B0E7DD-1E21-4E90-AD34-76BB712B39E4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7584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B0E7DD-1E21-4E90-AD34-76BB712B39E4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88156" y="2948482"/>
            <a:ext cx="802613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+mj-lt"/>
              </a:rPr>
              <a:t>Pareto Method of Topology Optimization</a:t>
            </a:r>
            <a:br>
              <a:rPr lang="en-US" sz="3200" b="1" dirty="0">
                <a:solidFill>
                  <a:schemeClr val="bg1"/>
                </a:solidFill>
                <a:latin typeface="+mj-lt"/>
              </a:rPr>
            </a:br>
            <a:endParaRPr lang="en-US" sz="32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31399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28602"/>
            <a:ext cx="8229600" cy="503239"/>
          </a:xfrm>
        </p:spPr>
        <p:txBody>
          <a:bodyPr/>
          <a:lstStyle/>
          <a:p>
            <a:pPr eaLnBrk="1" hangingPunct="1"/>
            <a:r>
              <a:rPr lang="en-US" sz="2800" dirty="0"/>
              <a:t>Pareto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533325" y="2858434"/>
            <a:ext cx="38783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+mj-lt"/>
              </a:rPr>
              <a:t>MATLAB Demo</a:t>
            </a:r>
            <a:endParaRPr lang="en-US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D511D7-4414-40F5-AD70-FB91F46BD4E4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8109246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28602"/>
            <a:ext cx="8229600" cy="503239"/>
          </a:xfrm>
        </p:spPr>
        <p:txBody>
          <a:bodyPr/>
          <a:lstStyle/>
          <a:p>
            <a:pPr eaLnBrk="1" hangingPunct="1"/>
            <a:r>
              <a:rPr lang="en-US" sz="2800" dirty="0"/>
              <a:t>Comparison</a:t>
            </a:r>
          </a:p>
        </p:txBody>
      </p:sp>
      <p:grpSp>
        <p:nvGrpSpPr>
          <p:cNvPr id="43" name="Group 42"/>
          <p:cNvGrpSpPr/>
          <p:nvPr/>
        </p:nvGrpSpPr>
        <p:grpSpPr>
          <a:xfrm>
            <a:off x="3421943" y="1075795"/>
            <a:ext cx="2693214" cy="1514932"/>
            <a:chOff x="4610100" y="1171575"/>
            <a:chExt cx="3722688" cy="1914525"/>
          </a:xfrm>
        </p:grpSpPr>
        <p:grpSp>
          <p:nvGrpSpPr>
            <p:cNvPr id="44" name="Group 8"/>
            <p:cNvGrpSpPr>
              <a:grpSpLocks/>
            </p:cNvGrpSpPr>
            <p:nvPr/>
          </p:nvGrpSpPr>
          <p:grpSpPr bwMode="auto">
            <a:xfrm>
              <a:off x="4718050" y="1176338"/>
              <a:ext cx="3614738" cy="1876425"/>
              <a:chOff x="3316" y="1317"/>
              <a:chExt cx="2277" cy="1182"/>
            </a:xfrm>
          </p:grpSpPr>
          <p:pic>
            <p:nvPicPr>
              <p:cNvPr id="48" name="Picture 9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16" y="1317"/>
                <a:ext cx="2277" cy="118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49" name="Line 10"/>
              <p:cNvSpPr>
                <a:spLocks noChangeShapeType="1"/>
              </p:cNvSpPr>
              <p:nvPr/>
            </p:nvSpPr>
            <p:spPr bwMode="auto">
              <a:xfrm>
                <a:off x="3317" y="2496"/>
                <a:ext cx="226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5" name="Group 11"/>
            <p:cNvGrpSpPr>
              <a:grpSpLocks/>
            </p:cNvGrpSpPr>
            <p:nvPr/>
          </p:nvGrpSpPr>
          <p:grpSpPr bwMode="auto">
            <a:xfrm>
              <a:off x="4610100" y="1171575"/>
              <a:ext cx="3708400" cy="1914525"/>
              <a:chOff x="2664" y="1394"/>
              <a:chExt cx="2336" cy="1206"/>
            </a:xfrm>
          </p:grpSpPr>
          <p:sp>
            <p:nvSpPr>
              <p:cNvPr id="46" name="Rectangle 12" descr="Wide upward diagonal"/>
              <p:cNvSpPr>
                <a:spLocks noChangeArrowheads="1"/>
              </p:cNvSpPr>
              <p:nvPr/>
            </p:nvSpPr>
            <p:spPr bwMode="auto">
              <a:xfrm>
                <a:off x="2664" y="1394"/>
                <a:ext cx="60" cy="1206"/>
              </a:xfrm>
              <a:prstGeom prst="rect">
                <a:avLst/>
              </a:prstGeom>
              <a:pattFill prst="wdUpDiag">
                <a:fgClr>
                  <a:schemeClr val="tx1"/>
                </a:fgClr>
                <a:bgClr>
                  <a:schemeClr val="bg1"/>
                </a:bgClr>
              </a:patt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 type="none" w="lg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" name="Line 13"/>
              <p:cNvSpPr>
                <a:spLocks noChangeShapeType="1"/>
              </p:cNvSpPr>
              <p:nvPr/>
            </p:nvSpPr>
            <p:spPr bwMode="auto">
              <a:xfrm flipH="1">
                <a:off x="4992" y="1987"/>
                <a:ext cx="8" cy="386"/>
              </a:xfrm>
              <a:prstGeom prst="line">
                <a:avLst/>
              </a:prstGeom>
              <a:noFill/>
              <a:ln w="57150" cmpd="thickThin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pic>
        <p:nvPicPr>
          <p:cNvPr id="13" name="TopOpt1.avi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565968" y="2717322"/>
            <a:ext cx="4237037" cy="237807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827341" y="5208508"/>
            <a:ext cx="10823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+mj-lt"/>
              </a:rPr>
              <a:t>SIMP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087238" y="5081224"/>
            <a:ext cx="11944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3366FF"/>
                </a:solidFill>
                <a:latin typeface="+mj-lt"/>
              </a:rPr>
              <a:t>Pareto</a:t>
            </a:r>
          </a:p>
        </p:txBody>
      </p:sp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4945063" y="5755504"/>
            <a:ext cx="366553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t" hangingPunct="1"/>
            <a:r>
              <a:rPr lang="en-US" b="1" dirty="0">
                <a:solidFill>
                  <a:schemeClr val="bg1"/>
                </a:solidFill>
                <a:latin typeface="+mj-lt"/>
              </a:rPr>
              <a:t>Software: </a:t>
            </a:r>
            <a:r>
              <a:rPr lang="en-US" b="1" dirty="0">
                <a:solidFill>
                  <a:srgbClr val="3366FF"/>
                </a:solidFill>
                <a:latin typeface="+mj-lt"/>
              </a:rPr>
              <a:t>www.ersl.wisc.edu</a:t>
            </a:r>
          </a:p>
        </p:txBody>
      </p:sp>
      <p:pic>
        <p:nvPicPr>
          <p:cNvPr id="18" name="SIMPMovie-1.avi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46640" y="2845729"/>
            <a:ext cx="4174407" cy="2211729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D511D7-4414-40F5-AD70-FB91F46BD4E4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169088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13"/>
                </p:tgtEl>
              </p:cMediaNode>
            </p:video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18"/>
                </p:tgtEl>
              </p:cMediaNode>
            </p:video>
          </p:childTnLst>
        </p:cTn>
      </p:par>
    </p:tnLst>
    <p:bldLst>
      <p:bldP spid="1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28602"/>
            <a:ext cx="8229600" cy="503239"/>
          </a:xfrm>
        </p:spPr>
        <p:txBody>
          <a:bodyPr/>
          <a:lstStyle/>
          <a:p>
            <a:pPr eaLnBrk="1" hangingPunct="1"/>
            <a:r>
              <a:rPr lang="en-US" sz="2800" dirty="0"/>
              <a:t>Log(Condition Number of K)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406457" y="1507422"/>
            <a:ext cx="834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+mj-lt"/>
              </a:rPr>
              <a:t>Pareto</a:t>
            </a:r>
          </a:p>
        </p:txBody>
      </p:sp>
      <p:pic>
        <p:nvPicPr>
          <p:cNvPr id="183298" name="Picture 2" descr="nConditionNum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2331" y="2045616"/>
            <a:ext cx="4274969" cy="372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22" name="Picture 2" descr="nConditionNumSIM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941" y="2045616"/>
            <a:ext cx="4109421" cy="375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1860423" y="1438798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+mj-lt"/>
              </a:rPr>
              <a:t>SIMP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D511D7-4414-40F5-AD70-FB91F46BD4E4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9153886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28602"/>
            <a:ext cx="8229600" cy="503239"/>
          </a:xfrm>
        </p:spPr>
        <p:txBody>
          <a:bodyPr/>
          <a:lstStyle/>
          <a:p>
            <a:pPr eaLnBrk="1" hangingPunct="1"/>
            <a:r>
              <a:rPr lang="en-US" sz="2800" dirty="0"/>
              <a:t>Pareto in 3D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9242" y="1723486"/>
            <a:ext cx="3130083" cy="3594199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D511D7-4414-40F5-AD70-FB91F46BD4E4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pic>
        <p:nvPicPr>
          <p:cNvPr id="3" name="LBracketCompliance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062193" y="1723486"/>
            <a:ext cx="3334039" cy="3594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15430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28602"/>
            <a:ext cx="8229600" cy="503239"/>
          </a:xfrm>
        </p:spPr>
        <p:txBody>
          <a:bodyPr/>
          <a:lstStyle/>
          <a:p>
            <a:pPr eaLnBrk="1" hangingPunct="1"/>
            <a:r>
              <a:rPr lang="en-US" sz="2800" dirty="0"/>
              <a:t>Pareto in 3D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D511D7-4414-40F5-AD70-FB91F46BD4E4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1351341" y="1147279"/>
            <a:ext cx="6278004" cy="2052532"/>
            <a:chOff x="1351341" y="1147279"/>
            <a:chExt cx="6278004" cy="2052532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51341" y="1147279"/>
              <a:ext cx="2615323" cy="2052532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862964" y="1280111"/>
              <a:ext cx="2766381" cy="1786868"/>
            </a:xfrm>
            <a:prstGeom prst="rect">
              <a:avLst/>
            </a:prstGeom>
          </p:spPr>
        </p:pic>
        <p:cxnSp>
          <p:nvCxnSpPr>
            <p:cNvPr id="4" name="Straight Arrow Connector 3"/>
            <p:cNvCxnSpPr>
              <a:stCxn id="11" idx="3"/>
              <a:endCxn id="12" idx="1"/>
            </p:cNvCxnSpPr>
            <p:nvPr/>
          </p:nvCxnSpPr>
          <p:spPr>
            <a:xfrm>
              <a:off x="3966664" y="2173545"/>
              <a:ext cx="896300" cy="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1592690" y="3377297"/>
            <a:ext cx="4885953" cy="2985796"/>
            <a:chOff x="1592690" y="3377297"/>
            <a:chExt cx="4885953" cy="2985796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592690" y="3464334"/>
              <a:ext cx="1693127" cy="2898759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720400" y="3377297"/>
              <a:ext cx="1758243" cy="2985796"/>
            </a:xfrm>
            <a:prstGeom prst="rect">
              <a:avLst/>
            </a:prstGeom>
          </p:spPr>
        </p:pic>
        <p:cxnSp>
          <p:nvCxnSpPr>
            <p:cNvPr id="13" name="Straight Arrow Connector 12"/>
            <p:cNvCxnSpPr>
              <a:stCxn id="8" idx="3"/>
              <a:endCxn id="9" idx="1"/>
            </p:cNvCxnSpPr>
            <p:nvPr/>
          </p:nvCxnSpPr>
          <p:spPr>
            <a:xfrm flipV="1">
              <a:off x="3285817" y="4870195"/>
              <a:ext cx="1434583" cy="43519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8047930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41325" y="228602"/>
            <a:ext cx="8229600" cy="503239"/>
          </a:xfrm>
        </p:spPr>
        <p:txBody>
          <a:bodyPr/>
          <a:lstStyle/>
          <a:p>
            <a:r>
              <a:rPr lang="en-US" sz="2800" dirty="0" err="1">
                <a:solidFill>
                  <a:srgbClr val="006699"/>
                </a:solidFill>
              </a:rPr>
              <a:t>TopOpt</a:t>
            </a:r>
            <a:r>
              <a:rPr lang="en-US" sz="2800" dirty="0">
                <a:solidFill>
                  <a:srgbClr val="006699"/>
                </a:solidFill>
              </a:rPr>
              <a:t> Obeys Engineering Principles</a:t>
            </a:r>
            <a:endParaRPr lang="en-US" dirty="0"/>
          </a:p>
        </p:txBody>
      </p:sp>
      <p:grpSp>
        <p:nvGrpSpPr>
          <p:cNvPr id="28676" name="Group 3"/>
          <p:cNvGrpSpPr>
            <a:grpSpLocks/>
          </p:cNvGrpSpPr>
          <p:nvPr/>
        </p:nvGrpSpPr>
        <p:grpSpPr bwMode="auto">
          <a:xfrm>
            <a:off x="1147763" y="1803498"/>
            <a:ext cx="6372225" cy="2943225"/>
            <a:chOff x="609241" y="1782520"/>
            <a:chExt cx="6372225" cy="2943225"/>
          </a:xfrm>
        </p:grpSpPr>
        <p:pic>
          <p:nvPicPr>
            <p:cNvPr id="28677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241" y="1782520"/>
              <a:ext cx="6372225" cy="2943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23" name="Straight Arrow Connector 22"/>
            <p:cNvCxnSpPr/>
            <p:nvPr/>
          </p:nvCxnSpPr>
          <p:spPr>
            <a:xfrm>
              <a:off x="6200416" y="2774707"/>
              <a:ext cx="0" cy="41275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" name="Isosceles Triangle 1"/>
            <p:cNvSpPr/>
            <p:nvPr/>
          </p:nvSpPr>
          <p:spPr>
            <a:xfrm>
              <a:off x="4814529" y="4398720"/>
              <a:ext cx="150812" cy="231775"/>
            </a:xfrm>
            <a:prstGeom prst="triangl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0" name="Isosceles Triangle 19"/>
            <p:cNvSpPr/>
            <p:nvPr/>
          </p:nvSpPr>
          <p:spPr>
            <a:xfrm>
              <a:off x="5136791" y="4376495"/>
              <a:ext cx="150813" cy="231775"/>
            </a:xfrm>
            <a:prstGeom prst="triangl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4" name="Isosceles Triangle 23"/>
            <p:cNvSpPr/>
            <p:nvPr/>
          </p:nvSpPr>
          <p:spPr>
            <a:xfrm>
              <a:off x="1147404" y="4136782"/>
              <a:ext cx="150812" cy="230188"/>
            </a:xfrm>
            <a:prstGeom prst="triangl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5" name="Isosceles Triangle 24"/>
            <p:cNvSpPr/>
            <p:nvPr/>
          </p:nvSpPr>
          <p:spPr>
            <a:xfrm>
              <a:off x="1495066" y="4124082"/>
              <a:ext cx="150813" cy="231775"/>
            </a:xfrm>
            <a:prstGeom prst="triangl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26" name="Straight Arrow Connector 25"/>
            <p:cNvCxnSpPr/>
            <p:nvPr/>
          </p:nvCxnSpPr>
          <p:spPr>
            <a:xfrm>
              <a:off x="6062304" y="2774707"/>
              <a:ext cx="0" cy="41275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133600" cy="476251"/>
          </a:xfrm>
          <a:prstGeom prst="rect">
            <a:avLst/>
          </a:prstGeom>
        </p:spPr>
        <p:txBody>
          <a:bodyPr/>
          <a:lstStyle/>
          <a:p>
            <a:fld id="{344BA7DA-F64F-4139-BAB3-5471CFA15C13}" type="slidenum">
              <a:rPr lang="en-US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52997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>
          <a:xfrm>
            <a:off x="441325" y="228602"/>
            <a:ext cx="8229600" cy="503239"/>
          </a:xfrm>
        </p:spPr>
        <p:txBody>
          <a:bodyPr/>
          <a:lstStyle/>
          <a:p>
            <a:r>
              <a:rPr lang="en-US" sz="2800" dirty="0">
                <a:solidFill>
                  <a:srgbClr val="006699"/>
                </a:solidFill>
              </a:rPr>
              <a:t>Bridge Design</a:t>
            </a:r>
            <a:endParaRPr lang="en-US" dirty="0"/>
          </a:p>
        </p:txBody>
      </p:sp>
      <p:pic>
        <p:nvPicPr>
          <p:cNvPr id="2970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4083" y="3966930"/>
            <a:ext cx="4080705" cy="2476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133600" cy="476251"/>
          </a:xfrm>
          <a:prstGeom prst="rect">
            <a:avLst/>
          </a:prstGeom>
        </p:spPr>
        <p:txBody>
          <a:bodyPr/>
          <a:lstStyle/>
          <a:p>
            <a:fld id="{344BA7DA-F64F-4139-BAB3-5471CFA15C13}" type="slidenum">
              <a:rPr lang="en-US"/>
              <a:pPr/>
              <a:t>26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4083" y="1211067"/>
            <a:ext cx="4080705" cy="263761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6522" y="1211067"/>
            <a:ext cx="1882303" cy="3383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268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4868" name="Group 4"/>
          <p:cNvGrpSpPr>
            <a:grpSpLocks/>
          </p:cNvGrpSpPr>
          <p:nvPr/>
        </p:nvGrpSpPr>
        <p:grpSpPr bwMode="auto">
          <a:xfrm>
            <a:off x="185055" y="1286398"/>
            <a:ext cx="3771900" cy="1917700"/>
            <a:chOff x="192" y="752"/>
            <a:chExt cx="2376" cy="1208"/>
          </a:xfrm>
        </p:grpSpPr>
        <p:sp>
          <p:nvSpPr>
            <p:cNvPr id="164869" name="Rectangle 5" descr="Wide upward diagonal"/>
            <p:cNvSpPr>
              <a:spLocks noChangeArrowheads="1"/>
            </p:cNvSpPr>
            <p:nvPr/>
          </p:nvSpPr>
          <p:spPr bwMode="auto">
            <a:xfrm>
              <a:off x="192" y="754"/>
              <a:ext cx="124" cy="1206"/>
            </a:xfrm>
            <a:prstGeom prst="rect">
              <a:avLst/>
            </a:prstGeom>
            <a:pattFill prst="wdUpDiag">
              <a:fgClr>
                <a:schemeClr val="tx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870" name="Rectangle 6"/>
            <p:cNvSpPr>
              <a:spLocks noChangeArrowheads="1"/>
            </p:cNvSpPr>
            <p:nvPr/>
          </p:nvSpPr>
          <p:spPr bwMode="auto">
            <a:xfrm>
              <a:off x="272" y="752"/>
              <a:ext cx="2296" cy="1200"/>
            </a:xfrm>
            <a:prstGeom prst="rect">
              <a:avLst/>
            </a:prstGeom>
            <a:solidFill>
              <a:srgbClr val="FFCC99"/>
            </a:solidFill>
            <a:ln w="25400">
              <a:solidFill>
                <a:srgbClr val="000000"/>
              </a:solidFill>
              <a:miter lim="800000"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i="1" dirty="0"/>
            </a:p>
          </p:txBody>
        </p:sp>
        <p:sp>
          <p:nvSpPr>
            <p:cNvPr id="164871" name="Line 7"/>
            <p:cNvSpPr>
              <a:spLocks noChangeShapeType="1"/>
            </p:cNvSpPr>
            <p:nvPr/>
          </p:nvSpPr>
          <p:spPr bwMode="auto">
            <a:xfrm>
              <a:off x="2560" y="1339"/>
              <a:ext cx="8" cy="399"/>
            </a:xfrm>
            <a:prstGeom prst="line">
              <a:avLst/>
            </a:prstGeom>
            <a:ln w="57150">
              <a:solidFill>
                <a:schemeClr val="bg1"/>
              </a:solidFill>
              <a:headEnd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10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28600"/>
            <a:ext cx="8229600" cy="503238"/>
          </a:xfrm>
        </p:spPr>
        <p:txBody>
          <a:bodyPr/>
          <a:lstStyle/>
          <a:p>
            <a:pPr eaLnBrk="1" hangingPunct="1"/>
            <a:r>
              <a:rPr lang="en-US" sz="2800" dirty="0"/>
              <a:t>Generalization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775181" y="3735433"/>
            <a:ext cx="5117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+mj-lt"/>
              </a:rPr>
              <a:t>Remove material, but keep it stiff!</a:t>
            </a:r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7111" y="1128701"/>
            <a:ext cx="3995000" cy="2538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TextBox 10"/>
          <p:cNvSpPr txBox="1">
            <a:spLocks noChangeArrowheads="1"/>
          </p:cNvSpPr>
          <p:nvPr/>
        </p:nvSpPr>
        <p:spPr bwMode="auto">
          <a:xfrm>
            <a:off x="5983191" y="1039276"/>
            <a:ext cx="116570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dirty="0">
                <a:solidFill>
                  <a:schemeClr val="bg1"/>
                </a:solidFill>
                <a:latin typeface="+mj-lt"/>
              </a:rPr>
              <a:t>Stress Plot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6017761" y="3620842"/>
            <a:ext cx="1928447" cy="523220"/>
            <a:chOff x="7706279" y="3346504"/>
            <a:chExt cx="1928447" cy="523220"/>
          </a:xfrm>
        </p:grpSpPr>
        <p:sp>
          <p:nvSpPr>
            <p:cNvPr id="4" name="TextBox 3"/>
            <p:cNvSpPr txBox="1"/>
            <p:nvPr/>
          </p:nvSpPr>
          <p:spPr>
            <a:xfrm>
              <a:off x="8432153" y="3346504"/>
              <a:ext cx="120257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chemeClr val="bg1"/>
                  </a:solidFill>
                  <a:latin typeface="+mj-lt"/>
                </a:rPr>
                <a:t>strong!</a:t>
              </a:r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7706279" y="3739674"/>
              <a:ext cx="764565" cy="2466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D511D7-4414-40F5-AD70-FB91F46BD4E4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773649" y="4185822"/>
            <a:ext cx="7276190" cy="2434053"/>
            <a:chOff x="773649" y="4185822"/>
            <a:chExt cx="7276190" cy="2434053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73649" y="4185822"/>
              <a:ext cx="7276190" cy="1990476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171240" y="6115113"/>
              <a:ext cx="3571429" cy="50476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0012202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28602"/>
            <a:ext cx="8229600" cy="503239"/>
          </a:xfrm>
        </p:spPr>
        <p:txBody>
          <a:bodyPr/>
          <a:lstStyle/>
          <a:p>
            <a:pPr eaLnBrk="1" hangingPunct="1"/>
            <a:r>
              <a:rPr lang="en-US" sz="2800" dirty="0"/>
              <a:t>Stiff vs. Strong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6150" y="1596883"/>
            <a:ext cx="3026327" cy="347505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65593" y="1016289"/>
            <a:ext cx="2191862" cy="238281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445755" y="2023032"/>
            <a:ext cx="1332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+mj-lt"/>
              </a:rPr>
              <a:t>Stiff Design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326011" y="4459343"/>
            <a:ext cx="15719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3366FF"/>
                </a:solidFill>
                <a:latin typeface="+mj-lt"/>
              </a:rPr>
              <a:t>Strong Design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D511D7-4414-40F5-AD70-FB91F46BD4E4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  <p:pic>
        <p:nvPicPr>
          <p:cNvPr id="3" name="LBracketStress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765593" y="3423941"/>
            <a:ext cx="2335187" cy="243248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93034" y="5856427"/>
            <a:ext cx="829887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  <a:latin typeface="+mj-lt"/>
              </a:rPr>
              <a:t>Suresh, K., Takalloozadeh, M., “Stress-constrained topology optimization: a topological level-set approach”, Structural and Multidisciplinary Optimization, Vol. 48, Issue 2, pp. 295-309, 2013</a:t>
            </a:r>
          </a:p>
        </p:txBody>
      </p:sp>
    </p:spTree>
    <p:extLst>
      <p:ext uri="{BB962C8B-B14F-4D97-AF65-F5344CB8AC3E}">
        <p14:creationId xmlns:p14="http://schemas.microsoft.com/office/powerpoint/2010/main" val="163732021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 mute="1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solidFill>
                  <a:srgbClr val="006699"/>
                </a:solidFill>
              </a:rPr>
              <a:t>Constraints</a:t>
            </a:r>
            <a:endParaRPr lang="en-US" dirty="0"/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B0E7DD-1E21-4E90-AD34-76BB712B39E4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457200" y="5743352"/>
            <a:ext cx="865909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</a:rPr>
              <a:t>Deng, S., Suresh, K., “Multi-Constrained Topology Optimization via the Topological Sensitivity,” Structural and Multidisciplinary Optimization, November, 2014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619" y="1124238"/>
            <a:ext cx="8104762" cy="460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77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28602"/>
            <a:ext cx="8229600" cy="503239"/>
          </a:xfrm>
        </p:spPr>
        <p:txBody>
          <a:bodyPr/>
          <a:lstStyle/>
          <a:p>
            <a:pPr eaLnBrk="1" hangingPunct="1"/>
            <a:r>
              <a:rPr lang="en-US" sz="2800" dirty="0"/>
              <a:t>Current TO Strategies</a:t>
            </a:r>
          </a:p>
        </p:txBody>
      </p:sp>
      <p:cxnSp>
        <p:nvCxnSpPr>
          <p:cNvPr id="5" name="Elbow Connector 4"/>
          <p:cNvCxnSpPr>
            <a:stCxn id="8" idx="2"/>
            <a:endCxn id="6" idx="0"/>
          </p:cNvCxnSpPr>
          <p:nvPr/>
        </p:nvCxnSpPr>
        <p:spPr>
          <a:xfrm rot="5400000">
            <a:off x="2389235" y="1633876"/>
            <a:ext cx="1847201" cy="2844792"/>
          </a:xfrm>
          <a:prstGeom prst="bentConnector3">
            <a:avLst>
              <a:gd name="adj1" fmla="val 50000"/>
            </a:avLst>
          </a:prstGeom>
          <a:ln>
            <a:solidFill>
              <a:schemeClr val="bg1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84019" y="3979873"/>
            <a:ext cx="24128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Homogenization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645413" y="1671007"/>
            <a:ext cx="21796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TO Strategies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177177" y="3961399"/>
            <a:ext cx="9364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3366FF"/>
                </a:solidFill>
              </a:rPr>
              <a:t>SIMP</a:t>
            </a:r>
          </a:p>
        </p:txBody>
      </p:sp>
      <p:cxnSp>
        <p:nvCxnSpPr>
          <p:cNvPr id="12" name="Elbow Connector 11"/>
          <p:cNvCxnSpPr>
            <a:endCxn id="21" idx="0"/>
          </p:cNvCxnSpPr>
          <p:nvPr/>
        </p:nvCxnSpPr>
        <p:spPr>
          <a:xfrm rot="16200000" flipH="1">
            <a:off x="3200118" y="3516102"/>
            <a:ext cx="890592" cy="1"/>
          </a:xfrm>
          <a:prstGeom prst="bentConnector3">
            <a:avLst>
              <a:gd name="adj1" fmla="val 50000"/>
            </a:avLst>
          </a:prstGeom>
          <a:ln>
            <a:solidFill>
              <a:schemeClr val="bg1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4999303" y="3995169"/>
            <a:ext cx="14863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Level-Set</a:t>
            </a:r>
          </a:p>
        </p:txBody>
      </p:sp>
      <p:cxnSp>
        <p:nvCxnSpPr>
          <p:cNvPr id="27" name="Elbow Connector 26"/>
          <p:cNvCxnSpPr>
            <a:stCxn id="8" idx="2"/>
            <a:endCxn id="25" idx="0"/>
          </p:cNvCxnSpPr>
          <p:nvPr/>
        </p:nvCxnSpPr>
        <p:spPr>
          <a:xfrm rot="16200000" flipH="1">
            <a:off x="4307595" y="2560308"/>
            <a:ext cx="1862497" cy="1007224"/>
          </a:xfrm>
          <a:prstGeom prst="bentConnector3">
            <a:avLst>
              <a:gd name="adj1" fmla="val 50000"/>
            </a:avLst>
          </a:prstGeom>
          <a:ln>
            <a:solidFill>
              <a:schemeClr val="bg1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6721452" y="3989417"/>
            <a:ext cx="18806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Evolutionary</a:t>
            </a:r>
          </a:p>
        </p:txBody>
      </p:sp>
      <p:cxnSp>
        <p:nvCxnSpPr>
          <p:cNvPr id="33" name="Elbow Connector 32"/>
          <p:cNvCxnSpPr>
            <a:endCxn id="32" idx="0"/>
          </p:cNvCxnSpPr>
          <p:nvPr/>
        </p:nvCxnSpPr>
        <p:spPr>
          <a:xfrm>
            <a:off x="5742455" y="3062879"/>
            <a:ext cx="1919319" cy="926538"/>
          </a:xfrm>
          <a:prstGeom prst="bentConnector2">
            <a:avLst/>
          </a:prstGeom>
          <a:ln>
            <a:solidFill>
              <a:schemeClr val="bg1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" name="Oval 1"/>
          <p:cNvSpPr/>
          <p:nvPr/>
        </p:nvSpPr>
        <p:spPr>
          <a:xfrm>
            <a:off x="3096859" y="3961399"/>
            <a:ext cx="1120578" cy="48968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D511D7-4414-40F5-AD70-FB91F46BD4E4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077955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solidFill>
                  <a:srgbClr val="006699"/>
                </a:solidFill>
              </a:rPr>
              <a:t>Constraints</a:t>
            </a:r>
            <a:endParaRPr lang="en-US" dirty="0"/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B0E7DD-1E21-4E90-AD34-76BB712B39E4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952" y="1013953"/>
            <a:ext cx="8438095" cy="5323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918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solidFill>
                  <a:srgbClr val="006699"/>
                </a:solidFill>
              </a:rPr>
              <a:t>Multi-Constrained </a:t>
            </a:r>
            <a:r>
              <a:rPr lang="en-US" sz="2800" dirty="0" err="1">
                <a:solidFill>
                  <a:srgbClr val="006699"/>
                </a:solidFill>
              </a:rPr>
              <a:t>TopOpt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B0E7DD-1E21-4E90-AD34-76BB712B39E4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762" y="2071857"/>
            <a:ext cx="7390476" cy="271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84937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solidFill>
                  <a:srgbClr val="006699"/>
                </a:solidFill>
              </a:rPr>
              <a:t>Constrained TO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9553" y="1293052"/>
            <a:ext cx="1312769" cy="133360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4095" y="3258753"/>
            <a:ext cx="1228725" cy="12382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50017" y="4809821"/>
            <a:ext cx="1238250" cy="1276350"/>
          </a:xfrm>
          <a:prstGeom prst="rect">
            <a:avLst/>
          </a:prstGeom>
        </p:spPr>
      </p:pic>
      <p:pic>
        <p:nvPicPr>
          <p:cNvPr id="125955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3045" y="1147763"/>
            <a:ext cx="24003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5956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7741" y="3057605"/>
            <a:ext cx="2561431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5957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8773" y="4941490"/>
            <a:ext cx="2510399" cy="1097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550759" y="1415961"/>
            <a:ext cx="183415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+mj-lt"/>
              </a:rPr>
              <a:t>Compliance </a:t>
            </a:r>
          </a:p>
          <a:p>
            <a:pPr algn="ctr"/>
            <a:r>
              <a:rPr lang="en-US" sz="2400" b="1" dirty="0">
                <a:solidFill>
                  <a:schemeClr val="bg1"/>
                </a:solidFill>
                <a:latin typeface="+mj-lt"/>
              </a:rPr>
              <a:t>Dominated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760600" y="3415733"/>
            <a:ext cx="163859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+mj-lt"/>
              </a:rPr>
              <a:t>Stress</a:t>
            </a:r>
          </a:p>
          <a:p>
            <a:pPr algn="ctr"/>
            <a:r>
              <a:rPr lang="en-US" sz="2400" b="1" dirty="0">
                <a:solidFill>
                  <a:schemeClr val="bg1"/>
                </a:solidFill>
                <a:latin typeface="+mj-lt"/>
              </a:rPr>
              <a:t>Dominated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817682" y="4932063"/>
            <a:ext cx="173957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+mj-lt"/>
              </a:rPr>
              <a:t>Eigen-value</a:t>
            </a:r>
          </a:p>
          <a:p>
            <a:pPr algn="ctr"/>
            <a:r>
              <a:rPr lang="en-US" sz="2400" b="1" dirty="0">
                <a:solidFill>
                  <a:schemeClr val="bg1"/>
                </a:solidFill>
                <a:latin typeface="+mj-lt"/>
              </a:rPr>
              <a:t>Dominated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B0E7DD-1E21-4E90-AD34-76BB712B39E4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3724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28602"/>
            <a:ext cx="8229600" cy="503239"/>
          </a:xfrm>
        </p:spPr>
        <p:txBody>
          <a:bodyPr/>
          <a:lstStyle/>
          <a:p>
            <a:pPr eaLnBrk="1" hangingPunct="1"/>
            <a:r>
              <a:rPr lang="en-US" sz="2800" dirty="0"/>
              <a:t>SIMP</a:t>
            </a:r>
          </a:p>
        </p:txBody>
      </p:sp>
      <p:pic>
        <p:nvPicPr>
          <p:cNvPr id="42" name="SIMPMovie-1.avi">
            <a:hlinkClick r:id="" action="ppaction://media"/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176066" y="1923966"/>
            <a:ext cx="2670583" cy="1414957"/>
          </a:xfrm>
          <a:prstGeom prst="rect">
            <a:avLst/>
          </a:prstGeom>
        </p:spPr>
      </p:pic>
      <p:grpSp>
        <p:nvGrpSpPr>
          <p:cNvPr id="43" name="Group 42"/>
          <p:cNvGrpSpPr/>
          <p:nvPr/>
        </p:nvGrpSpPr>
        <p:grpSpPr>
          <a:xfrm>
            <a:off x="3272141" y="1909674"/>
            <a:ext cx="2693214" cy="1514932"/>
            <a:chOff x="4610100" y="1171575"/>
            <a:chExt cx="3722688" cy="1914525"/>
          </a:xfrm>
        </p:grpSpPr>
        <p:grpSp>
          <p:nvGrpSpPr>
            <p:cNvPr id="44" name="Group 8"/>
            <p:cNvGrpSpPr>
              <a:grpSpLocks/>
            </p:cNvGrpSpPr>
            <p:nvPr/>
          </p:nvGrpSpPr>
          <p:grpSpPr bwMode="auto">
            <a:xfrm>
              <a:off x="4718050" y="1176338"/>
              <a:ext cx="3614738" cy="1876425"/>
              <a:chOff x="3316" y="1317"/>
              <a:chExt cx="2277" cy="1182"/>
            </a:xfrm>
          </p:grpSpPr>
          <p:pic>
            <p:nvPicPr>
              <p:cNvPr id="48" name="Picture 9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16" y="1317"/>
                <a:ext cx="2277" cy="118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49" name="Line 10"/>
              <p:cNvSpPr>
                <a:spLocks noChangeShapeType="1"/>
              </p:cNvSpPr>
              <p:nvPr/>
            </p:nvSpPr>
            <p:spPr bwMode="auto">
              <a:xfrm>
                <a:off x="3317" y="2496"/>
                <a:ext cx="226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6" name="Rectangle 12" descr="Wide upward diagonal"/>
            <p:cNvSpPr>
              <a:spLocks noChangeArrowheads="1"/>
            </p:cNvSpPr>
            <p:nvPr/>
          </p:nvSpPr>
          <p:spPr bwMode="auto">
            <a:xfrm>
              <a:off x="4610100" y="1171575"/>
              <a:ext cx="95251" cy="1914525"/>
            </a:xfrm>
            <a:prstGeom prst="rect">
              <a:avLst/>
            </a:prstGeom>
            <a:pattFill prst="wdUpDiag">
              <a:fgClr>
                <a:schemeClr val="tx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aphicFrame>
        <p:nvGraphicFramePr>
          <p:cNvPr id="50" name="Object 14"/>
          <p:cNvGraphicFramePr>
            <a:graphicFrameLocks noGrp="1" noChangeAspect="1"/>
          </p:cNvGraphicFramePr>
          <p:nvPr>
            <p:ph sz="half" idx="2"/>
          </p:nvPr>
        </p:nvGraphicFramePr>
        <p:xfrm>
          <a:off x="3249613" y="3602038"/>
          <a:ext cx="2479675" cy="366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0" name="Equation" r:id="rId8" imgW="1460160" imgH="215640" progId="Equation.DSMT4">
                  <p:embed/>
                </p:oleObj>
              </mc:Choice>
              <mc:Fallback>
                <p:oleObj name="Equation" r:id="rId8" imgW="1460160" imgH="215640" progId="Equation.DSMT4">
                  <p:embed/>
                  <p:pic>
                    <p:nvPicPr>
                      <p:cNvPr id="5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49613" y="3602038"/>
                        <a:ext cx="2479675" cy="366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828528" y="1254356"/>
            <a:ext cx="66295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+mj-lt"/>
              </a:rPr>
              <a:t>SIMP: Solid Isotropic Material with Penalization</a:t>
            </a:r>
          </a:p>
        </p:txBody>
      </p:sp>
      <p:graphicFrame>
        <p:nvGraphicFramePr>
          <p:cNvPr id="2" name="Object 1"/>
          <p:cNvGraphicFramePr>
            <a:graphicFrameLocks noGrp="1" noChangeAspect="1"/>
          </p:cNvGraphicFramePr>
          <p:nvPr/>
        </p:nvGraphicFramePr>
        <p:xfrm>
          <a:off x="3498731" y="5224218"/>
          <a:ext cx="149225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1" name="Equation" r:id="rId10" imgW="672840" imgH="266400" progId="Equation.DSMT4">
                  <p:embed/>
                </p:oleObj>
              </mc:Choice>
              <mc:Fallback>
                <p:oleObj name="Equation" r:id="rId10" imgW="672840" imgH="266400" progId="Equation.DSMT4">
                  <p:embed/>
                  <p:pic>
                    <p:nvPicPr>
                      <p:cNvPr id="2" name="Object 1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8731" y="5224218"/>
                        <a:ext cx="1492250" cy="596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Grp="1" noChangeAspect="1"/>
          </p:cNvGraphicFramePr>
          <p:nvPr/>
        </p:nvGraphicFramePr>
        <p:xfrm>
          <a:off x="336550" y="3786299"/>
          <a:ext cx="1943100" cy="795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2" name="Equation" r:id="rId12" imgW="876240" imgH="355320" progId="Equation.DSMT4">
                  <p:embed/>
                </p:oleObj>
              </mc:Choice>
              <mc:Fallback>
                <p:oleObj name="Equation" r:id="rId12" imgW="876240" imgH="355320" progId="Equation.DSMT4">
                  <p:embed/>
                  <p:pic>
                    <p:nvPicPr>
                      <p:cNvPr id="18" name="Object 17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6550" y="3786299"/>
                        <a:ext cx="1943100" cy="795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5" name="Group 4"/>
          <p:cNvGrpSpPr>
            <a:grpSpLocks/>
          </p:cNvGrpSpPr>
          <p:nvPr/>
        </p:nvGrpSpPr>
        <p:grpSpPr bwMode="auto">
          <a:xfrm>
            <a:off x="159849" y="1923966"/>
            <a:ext cx="2955689" cy="1502571"/>
            <a:chOff x="192" y="752"/>
            <a:chExt cx="2376" cy="1208"/>
          </a:xfrm>
        </p:grpSpPr>
        <p:sp>
          <p:nvSpPr>
            <p:cNvPr id="16" name="Rectangle 5" descr="Wide upward diagonal"/>
            <p:cNvSpPr>
              <a:spLocks noChangeArrowheads="1"/>
            </p:cNvSpPr>
            <p:nvPr/>
          </p:nvSpPr>
          <p:spPr bwMode="auto">
            <a:xfrm>
              <a:off x="192" y="754"/>
              <a:ext cx="124" cy="1206"/>
            </a:xfrm>
            <a:prstGeom prst="rect">
              <a:avLst/>
            </a:prstGeom>
            <a:pattFill prst="wdUpDiag">
              <a:fgClr>
                <a:schemeClr val="tx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Rectangle 6"/>
            <p:cNvSpPr>
              <a:spLocks noChangeArrowheads="1"/>
            </p:cNvSpPr>
            <p:nvPr/>
          </p:nvSpPr>
          <p:spPr bwMode="auto">
            <a:xfrm>
              <a:off x="272" y="752"/>
              <a:ext cx="2296" cy="1200"/>
            </a:xfrm>
            <a:prstGeom prst="rect">
              <a:avLst/>
            </a:prstGeom>
            <a:solidFill>
              <a:srgbClr val="FFCC99"/>
            </a:solidFill>
            <a:ln w="25400">
              <a:solidFill>
                <a:srgbClr val="000000"/>
              </a:solidFill>
              <a:miter lim="800000"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i="1" dirty="0"/>
            </a:p>
          </p:txBody>
        </p:sp>
        <p:sp>
          <p:nvSpPr>
            <p:cNvPr id="19" name="Line 7"/>
            <p:cNvSpPr>
              <a:spLocks noChangeShapeType="1"/>
            </p:cNvSpPr>
            <p:nvPr/>
          </p:nvSpPr>
          <p:spPr bwMode="auto">
            <a:xfrm>
              <a:off x="2560" y="1339"/>
              <a:ext cx="8" cy="390"/>
            </a:xfrm>
            <a:prstGeom prst="line">
              <a:avLst/>
            </a:prstGeom>
            <a:ln w="57150">
              <a:headEnd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20" name="Object 19"/>
          <p:cNvGraphicFramePr>
            <a:graphicFrameLocks noGrp="1" noChangeAspect="1"/>
          </p:cNvGraphicFramePr>
          <p:nvPr/>
        </p:nvGraphicFramePr>
        <p:xfrm>
          <a:off x="3260725" y="4086225"/>
          <a:ext cx="2225675" cy="1108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3" name="Equation" r:id="rId14" imgW="1002960" imgH="495000" progId="Equation.DSMT4">
                  <p:embed/>
                </p:oleObj>
              </mc:Choice>
              <mc:Fallback>
                <p:oleObj name="Equation" r:id="rId14" imgW="1002960" imgH="495000" progId="Equation.DSMT4">
                  <p:embed/>
                  <p:pic>
                    <p:nvPicPr>
                      <p:cNvPr id="20" name="Object 19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60725" y="4086225"/>
                        <a:ext cx="2225675" cy="1108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Rectangle 14"/>
          <p:cNvSpPr>
            <a:spLocks noChangeArrowheads="1"/>
          </p:cNvSpPr>
          <p:nvPr/>
        </p:nvSpPr>
        <p:spPr bwMode="auto">
          <a:xfrm>
            <a:off x="6016217" y="4343250"/>
            <a:ext cx="3212987" cy="437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80000"/>
            </a:pPr>
            <a:r>
              <a:rPr lang="en-US" dirty="0">
                <a:solidFill>
                  <a:srgbClr val="FF0000"/>
                </a:solidFill>
              </a:rPr>
              <a:t>- Poorly conditioned K matrix</a:t>
            </a:r>
          </a:p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80000"/>
            </a:pPr>
            <a:endParaRPr lang="en-US" dirty="0">
              <a:solidFill>
                <a:srgbClr val="FF0000"/>
              </a:solidFill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Ø"/>
            </a:pPr>
            <a:endParaRPr lang="en-US" dirty="0"/>
          </a:p>
        </p:txBody>
      </p:sp>
      <p:sp>
        <p:nvSpPr>
          <p:cNvPr id="23" name="Rectangle 14"/>
          <p:cNvSpPr>
            <a:spLocks noChangeArrowheads="1"/>
          </p:cNvSpPr>
          <p:nvPr/>
        </p:nvSpPr>
        <p:spPr bwMode="auto">
          <a:xfrm>
            <a:off x="6016217" y="3528286"/>
            <a:ext cx="2830432" cy="717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80000"/>
            </a:pPr>
            <a:r>
              <a:rPr lang="en-US" dirty="0">
                <a:solidFill>
                  <a:srgbClr val="336600"/>
                </a:solidFill>
              </a:rPr>
              <a:t>- Easy </a:t>
            </a:r>
            <a:r>
              <a:rPr lang="en-US">
                <a:solidFill>
                  <a:srgbClr val="336600"/>
                </a:solidFill>
              </a:rPr>
              <a:t>to implement</a:t>
            </a:r>
            <a:endParaRPr lang="en-US" dirty="0">
              <a:solidFill>
                <a:srgbClr val="336600"/>
              </a:solidFill>
            </a:endParaRPr>
          </a:p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80000"/>
            </a:pPr>
            <a:r>
              <a:rPr lang="en-US" dirty="0">
                <a:solidFill>
                  <a:srgbClr val="336600"/>
                </a:solidFill>
              </a:rPr>
              <a:t>- Well established</a:t>
            </a:r>
          </a:p>
        </p:txBody>
      </p:sp>
      <p:sp>
        <p:nvSpPr>
          <p:cNvPr id="3" name="Rectangle 2"/>
          <p:cNvSpPr/>
          <p:nvPr/>
        </p:nvSpPr>
        <p:spPr>
          <a:xfrm>
            <a:off x="6016217" y="4693378"/>
            <a:ext cx="28304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80000"/>
            </a:pPr>
            <a:r>
              <a:rPr lang="en-US" dirty="0">
                <a:solidFill>
                  <a:srgbClr val="FF0000"/>
                </a:solidFill>
              </a:rPr>
              <a:t>- Ill-defined boundary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D511D7-4414-40F5-AD70-FB91F46BD4E4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159849" y="4608711"/>
            <a:ext cx="28304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80000"/>
            </a:pPr>
            <a:r>
              <a:rPr lang="en-US" b="1" dirty="0">
                <a:solidFill>
                  <a:schemeClr val="bg1"/>
                </a:solidFill>
                <a:latin typeface="+mj-lt"/>
              </a:rPr>
              <a:t>Where do we add holes?</a:t>
            </a:r>
          </a:p>
        </p:txBody>
      </p:sp>
      <p:sp>
        <p:nvSpPr>
          <p:cNvPr id="25" name="Line 7"/>
          <p:cNvSpPr>
            <a:spLocks noChangeShapeType="1"/>
          </p:cNvSpPr>
          <p:nvPr/>
        </p:nvSpPr>
        <p:spPr bwMode="auto">
          <a:xfrm>
            <a:off x="5945392" y="2654106"/>
            <a:ext cx="9952" cy="485102"/>
          </a:xfrm>
          <a:prstGeom prst="line">
            <a:avLst/>
          </a:prstGeom>
          <a:ln w="57150">
            <a:headEnd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8870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39" fill="hold" display="0">
                  <p:stCondLst>
                    <p:cond delay="indefinite"/>
                  </p:stCondLst>
                </p:cTn>
                <p:tgtEl>
                  <p:spTgt spid="42"/>
                </p:tgtEl>
              </p:cMediaNode>
            </p:video>
          </p:childTnLst>
        </p:cTn>
      </p:par>
    </p:tnLst>
    <p:bldLst>
      <p:bldP spid="21" grpId="0"/>
      <p:bldP spid="23" grpId="0"/>
      <p:bldP spid="3" grpId="0"/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solidFill>
                  <a:srgbClr val="006699"/>
                </a:solidFill>
              </a:rPr>
              <a:t>Traditional</a:t>
            </a:r>
            <a:endParaRPr lang="en-US" dirty="0"/>
          </a:p>
        </p:txBody>
      </p:sp>
      <p:pic>
        <p:nvPicPr>
          <p:cNvPr id="264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1447800"/>
            <a:ext cx="7515225" cy="492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64213" name="Group 21"/>
          <p:cNvGrpSpPr>
            <a:grpSpLocks/>
          </p:cNvGrpSpPr>
          <p:nvPr/>
        </p:nvGrpSpPr>
        <p:grpSpPr bwMode="auto">
          <a:xfrm>
            <a:off x="4140200" y="2197100"/>
            <a:ext cx="2578100" cy="1089025"/>
            <a:chOff x="2544" y="1328"/>
            <a:chExt cx="1560" cy="686"/>
          </a:xfrm>
        </p:grpSpPr>
        <p:pic>
          <p:nvPicPr>
            <p:cNvPr id="264201" name="Picture 9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4" y="1328"/>
              <a:ext cx="1296" cy="6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64202" name="Line 10"/>
            <p:cNvSpPr>
              <a:spLocks noChangeShapeType="1"/>
            </p:cNvSpPr>
            <p:nvPr/>
          </p:nvSpPr>
          <p:spPr bwMode="auto">
            <a:xfrm>
              <a:off x="3832" y="1704"/>
              <a:ext cx="2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64214" name="Group 22"/>
          <p:cNvGrpSpPr>
            <a:grpSpLocks/>
          </p:cNvGrpSpPr>
          <p:nvPr/>
        </p:nvGrpSpPr>
        <p:grpSpPr bwMode="auto">
          <a:xfrm>
            <a:off x="4140200" y="3289300"/>
            <a:ext cx="2603500" cy="1138238"/>
            <a:chOff x="2496" y="2144"/>
            <a:chExt cx="1640" cy="717"/>
          </a:xfrm>
        </p:grpSpPr>
        <p:pic>
          <p:nvPicPr>
            <p:cNvPr id="264203" name="Picture 1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6" y="2144"/>
              <a:ext cx="1338" cy="7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64204" name="Line 12"/>
            <p:cNvSpPr>
              <a:spLocks noChangeShapeType="1"/>
            </p:cNvSpPr>
            <p:nvPr/>
          </p:nvSpPr>
          <p:spPr bwMode="auto">
            <a:xfrm>
              <a:off x="3840" y="2480"/>
              <a:ext cx="296" cy="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64215" name="Group 23"/>
          <p:cNvGrpSpPr>
            <a:grpSpLocks/>
          </p:cNvGrpSpPr>
          <p:nvPr/>
        </p:nvGrpSpPr>
        <p:grpSpPr bwMode="auto">
          <a:xfrm>
            <a:off x="4051300" y="4521200"/>
            <a:ext cx="2743200" cy="1135063"/>
            <a:chOff x="2448" y="2960"/>
            <a:chExt cx="1728" cy="715"/>
          </a:xfrm>
        </p:grpSpPr>
        <p:pic>
          <p:nvPicPr>
            <p:cNvPr id="264205" name="Picture 1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8" y="2960"/>
              <a:ext cx="1392" cy="7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64207" name="Oval 15"/>
            <p:cNvSpPr>
              <a:spLocks noChangeArrowheads="1"/>
            </p:cNvSpPr>
            <p:nvPr/>
          </p:nvSpPr>
          <p:spPr bwMode="auto">
            <a:xfrm>
              <a:off x="4128" y="3392"/>
              <a:ext cx="48" cy="48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4208" name="Line 16"/>
            <p:cNvSpPr>
              <a:spLocks noChangeShapeType="1"/>
            </p:cNvSpPr>
            <p:nvPr/>
          </p:nvSpPr>
          <p:spPr bwMode="auto">
            <a:xfrm>
              <a:off x="3840" y="3296"/>
              <a:ext cx="288" cy="1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64220" name="Group 28"/>
          <p:cNvGrpSpPr>
            <a:grpSpLocks/>
          </p:cNvGrpSpPr>
          <p:nvPr/>
        </p:nvGrpSpPr>
        <p:grpSpPr bwMode="auto">
          <a:xfrm>
            <a:off x="6794500" y="4521200"/>
            <a:ext cx="2197100" cy="927100"/>
            <a:chOff x="4184" y="2960"/>
            <a:chExt cx="1384" cy="584"/>
          </a:xfrm>
        </p:grpSpPr>
        <p:pic>
          <p:nvPicPr>
            <p:cNvPr id="264206" name="Picture 14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4" y="2960"/>
              <a:ext cx="1104" cy="5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64209" name="Line 17"/>
            <p:cNvSpPr>
              <a:spLocks noChangeShapeType="1"/>
            </p:cNvSpPr>
            <p:nvPr/>
          </p:nvSpPr>
          <p:spPr bwMode="auto">
            <a:xfrm flipH="1">
              <a:off x="4184" y="3296"/>
              <a:ext cx="280" cy="1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64211" name="AutoShape 19"/>
          <p:cNvSpPr>
            <a:spLocks noChangeArrowheads="1"/>
          </p:cNvSpPr>
          <p:nvPr/>
        </p:nvSpPr>
        <p:spPr bwMode="auto">
          <a:xfrm>
            <a:off x="6718300" y="5943600"/>
            <a:ext cx="101600" cy="165100"/>
          </a:xfrm>
          <a:prstGeom prst="diamond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4212" name="AutoShape 20"/>
          <p:cNvSpPr>
            <a:spLocks noChangeArrowheads="1"/>
          </p:cNvSpPr>
          <p:nvPr/>
        </p:nvSpPr>
        <p:spPr bwMode="auto">
          <a:xfrm>
            <a:off x="6654800" y="1498600"/>
            <a:ext cx="203200" cy="3746500"/>
          </a:xfrm>
          <a:prstGeom prst="downArrow">
            <a:avLst>
              <a:gd name="adj1" fmla="val 50000"/>
              <a:gd name="adj2" fmla="val 460938"/>
            </a:avLst>
          </a:prstGeom>
          <a:solidFill>
            <a:schemeClr val="accent1">
              <a:alpha val="25999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64219" name="Group 27"/>
          <p:cNvGrpSpPr>
            <a:grpSpLocks/>
          </p:cNvGrpSpPr>
          <p:nvPr/>
        </p:nvGrpSpPr>
        <p:grpSpPr bwMode="auto">
          <a:xfrm>
            <a:off x="4140200" y="1054100"/>
            <a:ext cx="2565400" cy="1016000"/>
            <a:chOff x="2512" y="776"/>
            <a:chExt cx="1616" cy="640"/>
          </a:xfrm>
        </p:grpSpPr>
        <p:sp>
          <p:nvSpPr>
            <p:cNvPr id="264216" name="Rectangle 24"/>
            <p:cNvSpPr>
              <a:spLocks noChangeArrowheads="1"/>
            </p:cNvSpPr>
            <p:nvPr/>
          </p:nvSpPr>
          <p:spPr bwMode="auto">
            <a:xfrm>
              <a:off x="2512" y="776"/>
              <a:ext cx="1280" cy="640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4217" name="Line 25"/>
            <p:cNvSpPr>
              <a:spLocks noChangeShapeType="1"/>
            </p:cNvSpPr>
            <p:nvPr/>
          </p:nvSpPr>
          <p:spPr bwMode="auto">
            <a:xfrm>
              <a:off x="3808" y="1096"/>
              <a:ext cx="3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7217121" y="3027690"/>
            <a:ext cx="1290738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/>
              <a:t>Remove 15%</a:t>
            </a:r>
          </a:p>
          <a:p>
            <a:pPr algn="ctr"/>
            <a:r>
              <a:rPr lang="en-US" sz="1400" b="1" dirty="0"/>
              <a:t>material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B0E7DD-1E21-4E90-AD34-76BB712B39E4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662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42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solidFill>
                  <a:srgbClr val="006699"/>
                </a:solidFill>
              </a:rPr>
              <a:t>Traditional</a:t>
            </a:r>
            <a:endParaRPr lang="en-US" dirty="0"/>
          </a:p>
        </p:txBody>
      </p:sp>
      <p:pic>
        <p:nvPicPr>
          <p:cNvPr id="268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00" y="1473200"/>
            <a:ext cx="7515225" cy="492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68304" name="Group 16"/>
          <p:cNvGrpSpPr>
            <a:grpSpLocks/>
          </p:cNvGrpSpPr>
          <p:nvPr/>
        </p:nvGrpSpPr>
        <p:grpSpPr bwMode="auto">
          <a:xfrm>
            <a:off x="5156200" y="1473200"/>
            <a:ext cx="1905000" cy="3505200"/>
            <a:chOff x="3248" y="928"/>
            <a:chExt cx="1200" cy="2208"/>
          </a:xfrm>
        </p:grpSpPr>
        <p:pic>
          <p:nvPicPr>
            <p:cNvPr id="268292" name="Picture 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36" y="928"/>
              <a:ext cx="864" cy="4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68293" name="Line 5"/>
            <p:cNvSpPr>
              <a:spLocks noChangeShapeType="1"/>
            </p:cNvSpPr>
            <p:nvPr/>
          </p:nvSpPr>
          <p:spPr bwMode="auto">
            <a:xfrm flipH="1" flipV="1">
              <a:off x="3296" y="976"/>
              <a:ext cx="24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268294" name="Picture 6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36" y="1408"/>
              <a:ext cx="912" cy="4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68295" name="Line 7"/>
            <p:cNvSpPr>
              <a:spLocks noChangeShapeType="1"/>
            </p:cNvSpPr>
            <p:nvPr/>
          </p:nvSpPr>
          <p:spPr bwMode="auto">
            <a:xfrm flipH="1">
              <a:off x="3296" y="1744"/>
              <a:ext cx="24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296" name="AutoShape 8"/>
            <p:cNvSpPr>
              <a:spLocks noChangeArrowheads="1"/>
            </p:cNvSpPr>
            <p:nvPr/>
          </p:nvSpPr>
          <p:spPr bwMode="auto">
            <a:xfrm>
              <a:off x="3248" y="976"/>
              <a:ext cx="144" cy="2112"/>
            </a:xfrm>
            <a:prstGeom prst="downArrow">
              <a:avLst>
                <a:gd name="adj1" fmla="val 50000"/>
                <a:gd name="adj2" fmla="val 366667"/>
              </a:avLst>
            </a:prstGeom>
            <a:solidFill>
              <a:schemeClr val="accent1">
                <a:alpha val="25999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268297" name="Picture 9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36" y="1936"/>
              <a:ext cx="912" cy="4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68298" name="Line 10"/>
            <p:cNvSpPr>
              <a:spLocks noChangeShapeType="1"/>
            </p:cNvSpPr>
            <p:nvPr/>
          </p:nvSpPr>
          <p:spPr bwMode="auto">
            <a:xfrm flipH="1">
              <a:off x="3296" y="2224"/>
              <a:ext cx="240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268299" name="Picture 11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36" y="2464"/>
              <a:ext cx="864" cy="4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68300" name="Line 12"/>
            <p:cNvSpPr>
              <a:spLocks noChangeShapeType="1"/>
            </p:cNvSpPr>
            <p:nvPr/>
          </p:nvSpPr>
          <p:spPr bwMode="auto">
            <a:xfrm flipH="1">
              <a:off x="3296" y="2848"/>
              <a:ext cx="192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301" name="Oval 13"/>
            <p:cNvSpPr>
              <a:spLocks noChangeArrowheads="1"/>
            </p:cNvSpPr>
            <p:nvPr/>
          </p:nvSpPr>
          <p:spPr bwMode="auto">
            <a:xfrm>
              <a:off x="3296" y="3088"/>
              <a:ext cx="48" cy="48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68302" name="Oval 14"/>
          <p:cNvSpPr>
            <a:spLocks noChangeArrowheads="1"/>
          </p:cNvSpPr>
          <p:nvPr/>
        </p:nvSpPr>
        <p:spPr bwMode="auto">
          <a:xfrm>
            <a:off x="6870700" y="5143500"/>
            <a:ext cx="76200" cy="76200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7" name="Group 28"/>
          <p:cNvGrpSpPr>
            <a:grpSpLocks/>
          </p:cNvGrpSpPr>
          <p:nvPr/>
        </p:nvGrpSpPr>
        <p:grpSpPr bwMode="auto">
          <a:xfrm>
            <a:off x="6946900" y="4438650"/>
            <a:ext cx="2197100" cy="927100"/>
            <a:chOff x="4184" y="2960"/>
            <a:chExt cx="1384" cy="584"/>
          </a:xfrm>
        </p:grpSpPr>
        <p:pic>
          <p:nvPicPr>
            <p:cNvPr id="18" name="Picture 14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4" y="2960"/>
              <a:ext cx="1104" cy="5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9" name="Line 17"/>
            <p:cNvSpPr>
              <a:spLocks noChangeShapeType="1"/>
            </p:cNvSpPr>
            <p:nvPr/>
          </p:nvSpPr>
          <p:spPr bwMode="auto">
            <a:xfrm flipH="1">
              <a:off x="4184" y="3296"/>
              <a:ext cx="280" cy="1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5181600" y="5636871"/>
            <a:ext cx="513144" cy="484529"/>
            <a:chOff x="5181600" y="5636871"/>
            <a:chExt cx="513144" cy="484529"/>
          </a:xfrm>
        </p:grpSpPr>
        <p:sp>
          <p:nvSpPr>
            <p:cNvPr id="268303" name="AutoShape 15"/>
            <p:cNvSpPr>
              <a:spLocks noChangeArrowheads="1"/>
            </p:cNvSpPr>
            <p:nvPr/>
          </p:nvSpPr>
          <p:spPr bwMode="auto">
            <a:xfrm>
              <a:off x="5181600" y="5956300"/>
              <a:ext cx="101600" cy="165100"/>
            </a:xfrm>
            <a:prstGeom prst="diamond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3" name="Straight Arrow Connector 2"/>
            <p:cNvCxnSpPr/>
            <p:nvPr/>
          </p:nvCxnSpPr>
          <p:spPr>
            <a:xfrm flipH="1">
              <a:off x="5308600" y="5636871"/>
              <a:ext cx="386144" cy="319429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TextBox 21"/>
          <p:cNvSpPr txBox="1"/>
          <p:nvPr/>
        </p:nvSpPr>
        <p:spPr>
          <a:xfrm>
            <a:off x="7217121" y="3027690"/>
            <a:ext cx="1290739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/>
              <a:t>Remove 40%</a:t>
            </a:r>
          </a:p>
          <a:p>
            <a:pPr algn="ctr"/>
            <a:r>
              <a:rPr lang="en-US" sz="1400" b="1" dirty="0"/>
              <a:t>material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B0E7DD-1E21-4E90-AD34-76BB712B39E4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4681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solidFill>
                  <a:srgbClr val="006699"/>
                </a:solidFill>
              </a:rPr>
              <a:t>Traditional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B0E7DD-1E21-4E90-AD34-76BB712B39E4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752475" y="1365250"/>
            <a:ext cx="7346950" cy="4854575"/>
            <a:chOff x="584200" y="1365250"/>
            <a:chExt cx="7515225" cy="5035550"/>
          </a:xfrm>
        </p:grpSpPr>
        <p:pic>
          <p:nvPicPr>
            <p:cNvPr id="614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4200" y="1473200"/>
              <a:ext cx="7515225" cy="4927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160" name="Oval 14"/>
            <p:cNvSpPr>
              <a:spLocks noChangeArrowheads="1"/>
            </p:cNvSpPr>
            <p:nvPr/>
          </p:nvSpPr>
          <p:spPr bwMode="auto">
            <a:xfrm>
              <a:off x="4508500" y="4749800"/>
              <a:ext cx="76200" cy="76200"/>
            </a:xfrm>
            <a:prstGeom prst="ellipse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6150" name="AutoShape 16"/>
            <p:cNvSpPr>
              <a:spLocks noChangeArrowheads="1"/>
            </p:cNvSpPr>
            <p:nvPr/>
          </p:nvSpPr>
          <p:spPr bwMode="auto">
            <a:xfrm>
              <a:off x="4498554" y="5935873"/>
              <a:ext cx="101600" cy="165100"/>
            </a:xfrm>
            <a:prstGeom prst="diamond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6799090" y="2124075"/>
              <a:ext cx="228600" cy="3964198"/>
              <a:chOff x="6799090" y="2124075"/>
              <a:chExt cx="228600" cy="3964198"/>
            </a:xfrm>
            <a:solidFill>
              <a:schemeClr val="bg1"/>
            </a:solidFill>
          </p:grpSpPr>
          <p:sp>
            <p:nvSpPr>
              <p:cNvPr id="23" name="AutoShape 9"/>
              <p:cNvSpPr>
                <a:spLocks noChangeArrowheads="1"/>
              </p:cNvSpPr>
              <p:nvPr/>
            </p:nvSpPr>
            <p:spPr bwMode="auto">
              <a:xfrm>
                <a:off x="6799090" y="2124075"/>
                <a:ext cx="228600" cy="3352800"/>
              </a:xfrm>
              <a:prstGeom prst="downArrow">
                <a:avLst>
                  <a:gd name="adj1" fmla="val 50000"/>
                  <a:gd name="adj2" fmla="val 366667"/>
                </a:avLst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8" name="Oval 14"/>
              <p:cNvSpPr>
                <a:spLocks noChangeArrowheads="1"/>
              </p:cNvSpPr>
              <p:nvPr/>
            </p:nvSpPr>
            <p:spPr bwMode="auto">
              <a:xfrm>
                <a:off x="6875290" y="5476875"/>
                <a:ext cx="76200" cy="76200"/>
              </a:xfrm>
              <a:prstGeom prst="ellipse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9" name="AutoShape 16"/>
              <p:cNvSpPr>
                <a:spLocks noChangeArrowheads="1"/>
              </p:cNvSpPr>
              <p:nvPr/>
            </p:nvSpPr>
            <p:spPr bwMode="auto">
              <a:xfrm>
                <a:off x="6849890" y="5923173"/>
                <a:ext cx="101600" cy="165100"/>
              </a:xfrm>
              <a:prstGeom prst="diamond">
                <a:avLst/>
              </a:prstGeom>
              <a:solidFill>
                <a:srgbClr val="33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3" name="Group 2"/>
            <p:cNvGrpSpPr/>
            <p:nvPr/>
          </p:nvGrpSpPr>
          <p:grpSpPr>
            <a:xfrm>
              <a:off x="5561682" y="1868851"/>
              <a:ext cx="228600" cy="4288966"/>
              <a:chOff x="5561682" y="1868851"/>
              <a:chExt cx="228600" cy="4288966"/>
            </a:xfrm>
            <a:solidFill>
              <a:schemeClr val="bg1"/>
            </a:solidFill>
          </p:grpSpPr>
          <p:sp>
            <p:nvSpPr>
              <p:cNvPr id="20" name="AutoShape 16"/>
              <p:cNvSpPr>
                <a:spLocks noChangeArrowheads="1"/>
              </p:cNvSpPr>
              <p:nvPr/>
            </p:nvSpPr>
            <p:spPr bwMode="auto">
              <a:xfrm>
                <a:off x="5625182" y="5992717"/>
                <a:ext cx="101600" cy="165100"/>
              </a:xfrm>
              <a:prstGeom prst="diamond">
                <a:avLst/>
              </a:prstGeom>
              <a:solidFill>
                <a:srgbClr val="33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" name="AutoShape 9"/>
              <p:cNvSpPr>
                <a:spLocks noChangeArrowheads="1"/>
              </p:cNvSpPr>
              <p:nvPr/>
            </p:nvSpPr>
            <p:spPr bwMode="auto">
              <a:xfrm>
                <a:off x="5561682" y="1868851"/>
                <a:ext cx="228600" cy="3352800"/>
              </a:xfrm>
              <a:prstGeom prst="downArrow">
                <a:avLst>
                  <a:gd name="adj1" fmla="val 50000"/>
                  <a:gd name="adj2" fmla="val 366667"/>
                </a:avLst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2" name="Oval 14"/>
              <p:cNvSpPr>
                <a:spLocks noChangeArrowheads="1"/>
              </p:cNvSpPr>
              <p:nvPr/>
            </p:nvSpPr>
            <p:spPr bwMode="auto">
              <a:xfrm>
                <a:off x="5637882" y="5221651"/>
                <a:ext cx="76200" cy="76200"/>
              </a:xfrm>
              <a:prstGeom prst="ellipse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sp>
          <p:nvSpPr>
            <p:cNvPr id="18" name="AutoShape 9"/>
            <p:cNvSpPr>
              <a:spLocks noChangeArrowheads="1"/>
            </p:cNvSpPr>
            <p:nvPr/>
          </p:nvSpPr>
          <p:spPr bwMode="auto">
            <a:xfrm>
              <a:off x="4438650" y="1365250"/>
              <a:ext cx="228600" cy="3352800"/>
            </a:xfrm>
            <a:prstGeom prst="downArrow">
              <a:avLst>
                <a:gd name="adj1" fmla="val 50000"/>
                <a:gd name="adj2" fmla="val 36666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887551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solidFill>
                  <a:srgbClr val="006699"/>
                </a:solidFill>
              </a:rPr>
              <a:t>One Design At a Time</a:t>
            </a:r>
            <a:endParaRPr lang="en-US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00" y="1473200"/>
            <a:ext cx="7953375" cy="5154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2600" y="4216400"/>
            <a:ext cx="15779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Line 5"/>
          <p:cNvSpPr>
            <a:spLocks noChangeShapeType="1"/>
          </p:cNvSpPr>
          <p:nvPr/>
        </p:nvSpPr>
        <p:spPr bwMode="auto">
          <a:xfrm flipH="1">
            <a:off x="7061200" y="5054600"/>
            <a:ext cx="533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7175" name="Line 7"/>
          <p:cNvSpPr>
            <a:spLocks noChangeShapeType="1"/>
          </p:cNvSpPr>
          <p:nvPr/>
        </p:nvSpPr>
        <p:spPr bwMode="auto">
          <a:xfrm>
            <a:off x="5994400" y="4445000"/>
            <a:ext cx="762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7176" name="Line 8"/>
          <p:cNvSpPr>
            <a:spLocks noChangeShapeType="1"/>
          </p:cNvSpPr>
          <p:nvPr/>
        </p:nvSpPr>
        <p:spPr bwMode="auto">
          <a:xfrm>
            <a:off x="4279900" y="3786836"/>
            <a:ext cx="495300" cy="111536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3663" y="3246437"/>
            <a:ext cx="1752600" cy="96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8" name="Oval 10"/>
          <p:cNvSpPr>
            <a:spLocks noChangeArrowheads="1"/>
          </p:cNvSpPr>
          <p:nvPr/>
        </p:nvSpPr>
        <p:spPr bwMode="auto">
          <a:xfrm>
            <a:off x="6985000" y="5435600"/>
            <a:ext cx="76200" cy="76200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7179" name="Oval 11"/>
          <p:cNvSpPr>
            <a:spLocks noChangeArrowheads="1"/>
          </p:cNvSpPr>
          <p:nvPr/>
        </p:nvSpPr>
        <p:spPr bwMode="auto">
          <a:xfrm>
            <a:off x="6070600" y="5283200"/>
            <a:ext cx="76200" cy="76200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7180" name="Oval 12"/>
          <p:cNvSpPr>
            <a:spLocks noChangeArrowheads="1"/>
          </p:cNvSpPr>
          <p:nvPr/>
        </p:nvSpPr>
        <p:spPr bwMode="auto">
          <a:xfrm>
            <a:off x="4775200" y="4902200"/>
            <a:ext cx="76200" cy="76200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4" name="Text Box 16"/>
          <p:cNvSpPr txBox="1">
            <a:spLocks noChangeArrowheads="1"/>
          </p:cNvSpPr>
          <p:nvPr/>
        </p:nvSpPr>
        <p:spPr bwMode="auto">
          <a:xfrm>
            <a:off x="3070938" y="4950473"/>
            <a:ext cx="21780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336600"/>
                </a:solidFill>
              </a:rPr>
              <a:t>Pareto optimal</a:t>
            </a:r>
          </a:p>
          <a:p>
            <a:pPr eaLnBrk="1" hangingPunct="1"/>
            <a:r>
              <a:rPr lang="en-US" dirty="0">
                <a:solidFill>
                  <a:srgbClr val="336600"/>
                </a:solidFill>
              </a:rPr>
              <a:t>topologies</a:t>
            </a:r>
          </a:p>
        </p:txBody>
      </p:sp>
      <p:sp>
        <p:nvSpPr>
          <p:cNvPr id="15" name="Line 13"/>
          <p:cNvSpPr>
            <a:spLocks noChangeShapeType="1"/>
          </p:cNvSpPr>
          <p:nvPr/>
        </p:nvSpPr>
        <p:spPr bwMode="auto">
          <a:xfrm flipV="1">
            <a:off x="3086100" y="4495800"/>
            <a:ext cx="673100" cy="190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6" name="Text Box 14"/>
          <p:cNvSpPr txBox="1">
            <a:spLocks noChangeArrowheads="1"/>
          </p:cNvSpPr>
          <p:nvPr/>
        </p:nvSpPr>
        <p:spPr bwMode="auto">
          <a:xfrm>
            <a:off x="1457325" y="4519613"/>
            <a:ext cx="1657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336600"/>
                </a:solidFill>
              </a:rPr>
              <a:t>Pareto optimal</a:t>
            </a:r>
          </a:p>
          <a:p>
            <a:pPr eaLnBrk="1" hangingPunct="1"/>
            <a:r>
              <a:rPr lang="en-US" dirty="0">
                <a:solidFill>
                  <a:srgbClr val="336600"/>
                </a:solidFill>
              </a:rPr>
              <a:t>curve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B0E7DD-1E21-4E90-AD34-76BB712B39E4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5695" y="1676098"/>
            <a:ext cx="1713005" cy="908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6032500" y="1802389"/>
            <a:ext cx="231885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dirty="0">
                <a:solidFill>
                  <a:srgbClr val="FF0000"/>
                </a:solidFill>
              </a:rPr>
              <a:t>Non-optimal </a:t>
            </a:r>
          </a:p>
          <a:p>
            <a:pPr algn="ctr" eaLnBrk="1" hangingPunct="1"/>
            <a:r>
              <a:rPr lang="en-US" dirty="0">
                <a:solidFill>
                  <a:srgbClr val="FF0000"/>
                </a:solidFill>
              </a:rPr>
              <a:t>Designs</a:t>
            </a:r>
          </a:p>
        </p:txBody>
      </p:sp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162" y="3783288"/>
            <a:ext cx="1684338" cy="86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 Box 14"/>
          <p:cNvSpPr txBox="1">
            <a:spLocks noChangeArrowheads="1"/>
          </p:cNvSpPr>
          <p:nvPr/>
        </p:nvSpPr>
        <p:spPr bwMode="auto">
          <a:xfrm>
            <a:off x="5295218" y="2853421"/>
            <a:ext cx="2934382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i="1" dirty="0">
                <a:solidFill>
                  <a:schemeClr val="tx2">
                    <a:lumMod val="65000"/>
                    <a:lumOff val="35000"/>
                  </a:schemeClr>
                </a:solidFill>
              </a:rPr>
              <a:t>Can one directly generate </a:t>
            </a:r>
          </a:p>
          <a:p>
            <a:pPr algn="ctr" eaLnBrk="1" hangingPunct="1"/>
            <a:r>
              <a:rPr lang="en-US" i="1" dirty="0">
                <a:solidFill>
                  <a:schemeClr val="tx2">
                    <a:lumMod val="65000"/>
                    <a:lumOff val="35000"/>
                  </a:schemeClr>
                </a:solidFill>
              </a:rPr>
              <a:t>Pareto-optimal topologies?</a:t>
            </a:r>
          </a:p>
        </p:txBody>
      </p:sp>
    </p:spTree>
    <p:extLst>
      <p:ext uri="{BB962C8B-B14F-4D97-AF65-F5344CB8AC3E}">
        <p14:creationId xmlns:p14="http://schemas.microsoft.com/office/powerpoint/2010/main" val="301421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 animBg="1"/>
      <p:bldP spid="16" grpId="0"/>
      <p:bldP spid="19" grpId="0"/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385919" y="2248906"/>
            <a:ext cx="6524503" cy="1481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9pPr>
          </a:lstStyle>
          <a:p>
            <a:r>
              <a:rPr lang="en-US" sz="4000" i="0" kern="0" dirty="0">
                <a:solidFill>
                  <a:srgbClr val="006699"/>
                </a:solidFill>
              </a:rPr>
              <a:t>Pareto</a:t>
            </a:r>
            <a:r>
              <a:rPr lang="en-US" sz="4000" b="0" i="0" kern="0" dirty="0">
                <a:solidFill>
                  <a:srgbClr val="006699"/>
                </a:solidFill>
              </a:rPr>
              <a:t> </a:t>
            </a:r>
            <a:br>
              <a:rPr lang="en-US" sz="4000" b="0" i="0" kern="0" dirty="0">
                <a:solidFill>
                  <a:srgbClr val="006699"/>
                </a:solidFill>
              </a:rPr>
            </a:br>
            <a:r>
              <a:rPr lang="en-US" sz="4000" b="0" i="0" kern="0" dirty="0">
                <a:solidFill>
                  <a:srgbClr val="006699"/>
                </a:solidFill>
              </a:rPr>
              <a:t/>
            </a:r>
            <a:br>
              <a:rPr lang="en-US" sz="4000" b="0" i="0" kern="0" dirty="0">
                <a:solidFill>
                  <a:srgbClr val="006699"/>
                </a:solidFill>
              </a:rPr>
            </a:br>
            <a:r>
              <a:rPr lang="en-US" sz="4000" b="0" i="0" kern="0" dirty="0">
                <a:solidFill>
                  <a:srgbClr val="006699"/>
                </a:solidFill>
              </a:rPr>
              <a:t>A topological sensitivity </a:t>
            </a:r>
          </a:p>
          <a:p>
            <a:r>
              <a:rPr lang="en-US" sz="4000" b="0" i="0" kern="0">
                <a:solidFill>
                  <a:srgbClr val="006699"/>
                </a:solidFill>
              </a:rPr>
              <a:t>based </a:t>
            </a:r>
            <a:r>
              <a:rPr lang="en-US" sz="4000" b="0" i="0" kern="0" dirty="0">
                <a:solidFill>
                  <a:srgbClr val="006699"/>
                </a:solidFill>
              </a:rPr>
              <a:t>method</a:t>
            </a:r>
            <a:endParaRPr lang="en-US" sz="4000" b="0" i="0" kern="0" dirty="0"/>
          </a:p>
        </p:txBody>
      </p:sp>
    </p:spTree>
    <p:extLst>
      <p:ext uri="{BB962C8B-B14F-4D97-AF65-F5344CB8AC3E}">
        <p14:creationId xmlns:p14="http://schemas.microsoft.com/office/powerpoint/2010/main" val="121627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USCMM9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1_USCMM9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USCMM9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USCMM9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USCMM9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USCMM9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USCMM9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USCMM9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USCMM9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USCMM9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USCMM9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USCMM9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USCMM9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USCMM9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USCMM9</Template>
  <TotalTime>14113</TotalTime>
  <Words>338</Words>
  <Application>Microsoft Office PowerPoint</Application>
  <PresentationFormat>On-screen Show (4:3)</PresentationFormat>
  <Paragraphs>140</Paragraphs>
  <Slides>32</Slides>
  <Notes>31</Notes>
  <HiddenSlides>0</HiddenSlides>
  <MMClips>5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9" baseType="lpstr">
      <vt:lpstr>Arial</vt:lpstr>
      <vt:lpstr>Symbol</vt:lpstr>
      <vt:lpstr>Tahoma</vt:lpstr>
      <vt:lpstr>Times New Roman</vt:lpstr>
      <vt:lpstr>Wingdings</vt:lpstr>
      <vt:lpstr>1_USCMM9</vt:lpstr>
      <vt:lpstr>Equation</vt:lpstr>
      <vt:lpstr>  Tutorial 1 Learning Topology Optimization Through Examples and Case Studies    </vt:lpstr>
      <vt:lpstr>PowerPoint Presentation</vt:lpstr>
      <vt:lpstr>Current TO Strategies</vt:lpstr>
      <vt:lpstr>SIMP</vt:lpstr>
      <vt:lpstr>Traditional</vt:lpstr>
      <vt:lpstr>Traditional</vt:lpstr>
      <vt:lpstr>Traditional</vt:lpstr>
      <vt:lpstr>One Design At a Time</vt:lpstr>
      <vt:lpstr>PowerPoint Presentation</vt:lpstr>
      <vt:lpstr>Current TO Strategies</vt:lpstr>
      <vt:lpstr>Intuition …</vt:lpstr>
      <vt:lpstr>Topological Sensitivity</vt:lpstr>
      <vt:lpstr>Visualize in 3-D</vt:lpstr>
      <vt:lpstr>Topological Level-Set</vt:lpstr>
      <vt:lpstr>Topological Level-Set</vt:lpstr>
      <vt:lpstr>Topological Level-Set</vt:lpstr>
      <vt:lpstr>Level Set</vt:lpstr>
      <vt:lpstr>Pareto Algorithm </vt:lpstr>
      <vt:lpstr>Pareto Optimal Designs</vt:lpstr>
      <vt:lpstr>Pareto</vt:lpstr>
      <vt:lpstr>Comparison</vt:lpstr>
      <vt:lpstr>Log(Condition Number of K)</vt:lpstr>
      <vt:lpstr>Pareto in 3D</vt:lpstr>
      <vt:lpstr>Pareto in 3D</vt:lpstr>
      <vt:lpstr>TopOpt Obeys Engineering Principles</vt:lpstr>
      <vt:lpstr>Bridge Design</vt:lpstr>
      <vt:lpstr>Generalization</vt:lpstr>
      <vt:lpstr>Stiff vs. Strong</vt:lpstr>
      <vt:lpstr>Constraints</vt:lpstr>
      <vt:lpstr>Constraints</vt:lpstr>
      <vt:lpstr>Multi-Constrained TopOpt</vt:lpstr>
      <vt:lpstr>Constrained TO</vt:lpstr>
    </vt:vector>
  </TitlesOfParts>
  <Company>Computer - Aided Engineering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 PAPER</dc:title>
  <dc:creator>Computer - Aided Engineering</dc:creator>
  <cp:lastModifiedBy>SUBODH SUBEDI</cp:lastModifiedBy>
  <cp:revision>3192</cp:revision>
  <cp:lastPrinted>2015-10-05T14:36:18Z</cp:lastPrinted>
  <dcterms:created xsi:type="dcterms:W3CDTF">2007-07-12T22:43:05Z</dcterms:created>
  <dcterms:modified xsi:type="dcterms:W3CDTF">2019-08-16T15:54:26Z</dcterms:modified>
</cp:coreProperties>
</file>